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Inter SemiBold"/>
      <p:regular r:id="rId46"/>
      <p:bold r:id="rId47"/>
      <p:italic r:id="rId48"/>
      <p:boldItalic r:id="rId49"/>
    </p:embeddedFont>
    <p:embeddedFont>
      <p:font typeface="Inter Light"/>
      <p:regular r:id="rId50"/>
      <p:bold r:id="rId51"/>
      <p:italic r:id="rId52"/>
      <p:boldItalic r:id="rId53"/>
    </p:embeddedFont>
    <p:embeddedFont>
      <p:font typeface="Inter"/>
      <p:regular r:id="rId54"/>
      <p:bold r:id="rId55"/>
      <p:italic r:id="rId56"/>
      <p:boldItalic r:id="rId57"/>
    </p:embeddedFont>
    <p:embeddedFont>
      <p:font typeface="Roboto Mono"/>
      <p:regular r:id="rId58"/>
      <p:bold r:id="rId59"/>
      <p:italic r:id="rId60"/>
      <p:boldItalic r:id="rId61"/>
    </p:embeddedFont>
    <p:embeddedFont>
      <p:font typeface="Inter Medium"/>
      <p:regular r:id="rId62"/>
      <p:bold r:id="rId63"/>
      <p:italic r:id="rId64"/>
      <p:boldItalic r:id="rId65"/>
    </p:embeddedFont>
    <p:embeddedFont>
      <p:font typeface="Inter Black"/>
      <p:bold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InterSemiBold-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InterSemiBold-italic.fntdata"/><Relationship Id="rId47" Type="http://schemas.openxmlformats.org/officeDocument/2006/relationships/font" Target="fonts/InterSemiBold-bold.fntdata"/><Relationship Id="rId49" Type="http://schemas.openxmlformats.org/officeDocument/2006/relationships/font" Target="fonts/Inter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InterMedium-regular.fntdata"/><Relationship Id="rId61" Type="http://schemas.openxmlformats.org/officeDocument/2006/relationships/font" Target="fonts/RobotoMono-boldItalic.fntdata"/><Relationship Id="rId20" Type="http://schemas.openxmlformats.org/officeDocument/2006/relationships/slide" Target="slides/slide15.xml"/><Relationship Id="rId64" Type="http://schemas.openxmlformats.org/officeDocument/2006/relationships/font" Target="fonts/InterMedium-italic.fntdata"/><Relationship Id="rId63" Type="http://schemas.openxmlformats.org/officeDocument/2006/relationships/font" Target="fonts/InterMedium-bold.fntdata"/><Relationship Id="rId22" Type="http://schemas.openxmlformats.org/officeDocument/2006/relationships/slide" Target="slides/slide17.xml"/><Relationship Id="rId66" Type="http://schemas.openxmlformats.org/officeDocument/2006/relationships/font" Target="fonts/InterBlack-bold.fntdata"/><Relationship Id="rId21" Type="http://schemas.openxmlformats.org/officeDocument/2006/relationships/slide" Target="slides/slide16.xml"/><Relationship Id="rId65" Type="http://schemas.openxmlformats.org/officeDocument/2006/relationships/font" Target="fonts/InterMedium-boldItalic.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InterBlack-boldItalic.fntdata"/><Relationship Id="rId60" Type="http://schemas.openxmlformats.org/officeDocument/2006/relationships/font" Target="fonts/RobotoMon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InterLight-bold.fntdata"/><Relationship Id="rId50" Type="http://schemas.openxmlformats.org/officeDocument/2006/relationships/font" Target="fonts/InterLight-regular.fntdata"/><Relationship Id="rId53" Type="http://schemas.openxmlformats.org/officeDocument/2006/relationships/font" Target="fonts/InterLight-boldItalic.fntdata"/><Relationship Id="rId52" Type="http://schemas.openxmlformats.org/officeDocument/2006/relationships/font" Target="fonts/InterLight-italic.fntdata"/><Relationship Id="rId11" Type="http://schemas.openxmlformats.org/officeDocument/2006/relationships/slide" Target="slides/slide6.xml"/><Relationship Id="rId55" Type="http://schemas.openxmlformats.org/officeDocument/2006/relationships/font" Target="fonts/Inter-bold.fntdata"/><Relationship Id="rId10" Type="http://schemas.openxmlformats.org/officeDocument/2006/relationships/slide" Target="slides/slide5.xml"/><Relationship Id="rId54" Type="http://schemas.openxmlformats.org/officeDocument/2006/relationships/font" Target="fonts/Inter-regular.fntdata"/><Relationship Id="rId13" Type="http://schemas.openxmlformats.org/officeDocument/2006/relationships/slide" Target="slides/slide8.xml"/><Relationship Id="rId57" Type="http://schemas.openxmlformats.org/officeDocument/2006/relationships/font" Target="fonts/Inter-boldItalic.fntdata"/><Relationship Id="rId12" Type="http://schemas.openxmlformats.org/officeDocument/2006/relationships/slide" Target="slides/slide7.xml"/><Relationship Id="rId56" Type="http://schemas.openxmlformats.org/officeDocument/2006/relationships/font" Target="fonts/Inter-italic.fntdata"/><Relationship Id="rId15" Type="http://schemas.openxmlformats.org/officeDocument/2006/relationships/slide" Target="slides/slide10.xml"/><Relationship Id="rId59" Type="http://schemas.openxmlformats.org/officeDocument/2006/relationships/font" Target="fonts/RobotoMono-bold.fntdata"/><Relationship Id="rId14" Type="http://schemas.openxmlformats.org/officeDocument/2006/relationships/slide" Target="slides/slide9.xml"/><Relationship Id="rId58" Type="http://schemas.openxmlformats.org/officeDocument/2006/relationships/font" Target="fonts/RobotoMon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305f8d0ec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305f8d0ec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74cf1a4e82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74cf1a4e82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Inter"/>
                <a:ea typeface="Inter"/>
                <a:cs typeface="Inter"/>
                <a:sym typeface="Inter"/>
              </a:rPr>
              <a:t>So, and it's core check is built for modern development teams to detect those issues earlier, have a very clear signal if customers are impacted or not, when you have that problem to communicate it, and, you know, give you the means to resolve the problem as fast as possible.</a:t>
            </a:r>
            <a:endParaRPr sz="1000">
              <a:solidFill>
                <a:schemeClr val="dk1"/>
              </a:solidFill>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a:p>
            <a:pPr indent="0" lvl="0" marL="0" rtl="0" algn="l">
              <a:spcBef>
                <a:spcPts val="0"/>
              </a:spcBef>
              <a:spcAft>
                <a:spcPts val="0"/>
              </a:spcAft>
              <a:buNone/>
            </a:pPr>
            <a:r>
              <a:rPr lang="en" sz="1000">
                <a:solidFill>
                  <a:schemeClr val="dk1"/>
                </a:solidFill>
                <a:latin typeface="Inter"/>
                <a:ea typeface="Inter"/>
                <a:cs typeface="Inter"/>
                <a:sym typeface="Inter"/>
              </a:rPr>
              <a:t>So, our idea is that, yeah, you get that clear signal, you should monitoring left or give it in the hands of the developers and make it part of the software development lifecycle so that it actually lives.</a:t>
            </a:r>
            <a:endParaRPr sz="1000">
              <a:solidFill>
                <a:schemeClr val="dk1"/>
              </a:solidFill>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So, that clear is going to build. There's more modern development structure and to enable faster detection, improve communication and resolution of problems, right?</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You know, we want to deliver the clearest signal possible. And that's really what we're trying to do at the end of the day.</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We want to make sure that you can see what's going wrong in production before customers in a very clear way and we provide you the right information to go resolve that.</a:t>
            </a:r>
            <a:endParaRPr sz="1000">
              <a:solidFill>
                <a:srgbClr val="FFFFFF"/>
              </a:solidFill>
              <a:highlight>
                <a:srgbClr val="1A1A1A"/>
              </a:highlight>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p:txBody>
      </p:sp>
      <p:sp>
        <p:nvSpPr>
          <p:cNvPr id="262" name="Google Shape;262;g374cf1a4e82_0_152:notes"/>
          <p:cNvSpPr txBox="1"/>
          <p:nvPr>
            <p:ph idx="12" type="sldNum"/>
          </p:nvPr>
        </p:nvSpPr>
        <p:spPr>
          <a:xfrm>
            <a:off x="3884612" y="8685212"/>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b="1"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723a0bb78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723a0bb78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723a0bb789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723a0bb789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723a0bb78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723a0bb78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45121afd4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45121afd4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44b54fc7b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344b54fc7b0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1400"/>
              </a:spcBef>
              <a:spcAft>
                <a:spcPts val="0"/>
              </a:spcAft>
              <a:buClr>
                <a:srgbClr val="F0F0F0"/>
              </a:buClr>
              <a:buSzPts val="1400"/>
              <a:buFont typeface="Inter"/>
              <a:buChar char="●"/>
            </a:pPr>
            <a:r>
              <a:rPr lang="en" sz="1400">
                <a:solidFill>
                  <a:srgbClr val="F0F0F0"/>
                </a:solidFill>
                <a:latin typeface="Inter"/>
                <a:ea typeface="Inter"/>
                <a:cs typeface="Inter"/>
                <a:sym typeface="Inter"/>
              </a:rPr>
              <a:t>Developers spend almost ¼ of their time for ops firefighting instead of developing</a:t>
            </a:r>
            <a:endParaRPr sz="1400">
              <a:solidFill>
                <a:srgbClr val="F0F0F0"/>
              </a:solidFill>
              <a:latin typeface="Inter"/>
              <a:ea typeface="Inter"/>
              <a:cs typeface="Inter"/>
              <a:sym typeface="Inter"/>
            </a:endParaRPr>
          </a:p>
          <a:p>
            <a:pPr indent="-317500" lvl="0" marL="457200" rtl="0" algn="l">
              <a:lnSpc>
                <a:spcPct val="150000"/>
              </a:lnSpc>
              <a:spcBef>
                <a:spcPts val="0"/>
              </a:spcBef>
              <a:spcAft>
                <a:spcPts val="0"/>
              </a:spcAft>
              <a:buClr>
                <a:srgbClr val="F0F0F0"/>
              </a:buClr>
              <a:buSzPts val="1400"/>
              <a:buFont typeface="Inter"/>
              <a:buChar char="●"/>
            </a:pPr>
            <a:r>
              <a:rPr lang="en" sz="1400">
                <a:solidFill>
                  <a:srgbClr val="F0F0F0"/>
                </a:solidFill>
                <a:latin typeface="Inter"/>
                <a:ea typeface="Inter"/>
                <a:cs typeface="Inter"/>
                <a:sym typeface="Inter"/>
              </a:rPr>
              <a:t>This causes massive costs. On average almost 23k per year of their salary</a:t>
            </a:r>
            <a:endParaRPr sz="1400">
              <a:solidFill>
                <a:srgbClr val="F0F0F0"/>
              </a:solidFill>
              <a:latin typeface="Inter"/>
              <a:ea typeface="Inter"/>
              <a:cs typeface="Inter"/>
              <a:sym typeface="Inter"/>
            </a:endParaRPr>
          </a:p>
          <a:p>
            <a:pPr indent="-317500" lvl="0" marL="457200" rtl="0" algn="l">
              <a:lnSpc>
                <a:spcPct val="150000"/>
              </a:lnSpc>
              <a:spcBef>
                <a:spcPts val="0"/>
              </a:spcBef>
              <a:spcAft>
                <a:spcPts val="0"/>
              </a:spcAft>
              <a:buClr>
                <a:srgbClr val="F0F0F0"/>
              </a:buClr>
              <a:buSzPts val="1400"/>
              <a:buFont typeface="Inter"/>
              <a:buChar char="●"/>
            </a:pPr>
            <a:r>
              <a:rPr lang="en" sz="1400">
                <a:solidFill>
                  <a:srgbClr val="F0F0F0"/>
                </a:solidFill>
                <a:latin typeface="Inter"/>
                <a:ea typeface="Inter"/>
                <a:cs typeface="Inter"/>
                <a:sym typeface="Inter"/>
              </a:rPr>
              <a:t>Checkly can massively improve developer productivity and move it up to 70%</a:t>
            </a:r>
            <a:endParaRPr sz="1400">
              <a:solidFill>
                <a:srgbClr val="F0F0F0"/>
              </a:solidFill>
              <a:latin typeface="Inter"/>
              <a:ea typeface="Inter"/>
              <a:cs typeface="Inter"/>
              <a:sym typeface="Inter"/>
            </a:endParaRPr>
          </a:p>
          <a:p>
            <a:pPr indent="-317500" lvl="0" marL="457200" rtl="0" algn="l">
              <a:spcBef>
                <a:spcPts val="0"/>
              </a:spcBef>
              <a:spcAft>
                <a:spcPts val="0"/>
              </a:spcAft>
              <a:buClr>
                <a:srgbClr val="F0F0F0"/>
              </a:buClr>
              <a:buSzPts val="1400"/>
              <a:buFont typeface="Inter"/>
              <a:buChar char="●"/>
            </a:pPr>
            <a:r>
              <a:rPr lang="en" sz="1400">
                <a:solidFill>
                  <a:srgbClr val="F0F0F0"/>
                </a:solidFill>
                <a:latin typeface="Inter"/>
                <a:ea typeface="Inter"/>
                <a:cs typeface="Inter"/>
                <a:sym typeface="Inter"/>
              </a:rPr>
              <a:t>Shift Service Budget towards Productive work at 7.6K EURO per year per developer. For 100 devs this means 760,000 EUR!</a:t>
            </a:r>
            <a:endParaRPr sz="1400">
              <a:solidFill>
                <a:srgbClr val="F0F0F0"/>
              </a:solidFill>
              <a:latin typeface="Inter"/>
              <a:ea typeface="Inter"/>
              <a:cs typeface="Inter"/>
              <a:sym typeface="Inter"/>
            </a:endParaRPr>
          </a:p>
          <a:p>
            <a:pPr indent="-317500" lvl="0" marL="457200" rtl="0" algn="l">
              <a:spcBef>
                <a:spcPts val="0"/>
              </a:spcBef>
              <a:spcAft>
                <a:spcPts val="0"/>
              </a:spcAft>
              <a:buClr>
                <a:srgbClr val="F0F0F0"/>
              </a:buClr>
              <a:buSzPts val="1400"/>
              <a:buFont typeface="Inter"/>
              <a:buChar char="●"/>
            </a:pPr>
            <a:r>
              <a:rPr lang="en" sz="1400">
                <a:solidFill>
                  <a:srgbClr val="F0F0F0"/>
                </a:solidFill>
                <a:latin typeface="Inter"/>
                <a:ea typeface="Inter"/>
                <a:cs typeface="Inter"/>
                <a:sym typeface="Inter"/>
              </a:rPr>
              <a:t>Service Budget freed for features. Fewer firefights means devs spend a higher share of the 200 person-days / year on roadmap work, not incident toil.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44b54fc7b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44b54fc7b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74cf1a4e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74cf1a4e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71a6f069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71a6f069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4a01f31ba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4a01f31ba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highlight>
                  <a:srgbClr val="4A4B4B"/>
                </a:highlight>
                <a:latin typeface="Inter"/>
                <a:ea typeface="Inter"/>
                <a:cs typeface="Inter"/>
                <a:sym typeface="Inter"/>
              </a:rPr>
              <a:t>The idea here is what we call monitoring is code that you don't do kind of your monitoring setup in the cliente UI, but that we use basically best of read open source software that we put it into basically the development environment really make it part of the software development cycle.</a:t>
            </a:r>
            <a:endParaRPr sz="1000">
              <a:solidFill>
                <a:srgbClr val="FFFFFF"/>
              </a:solidFill>
              <a:highlight>
                <a:srgbClr val="4A4B4B"/>
              </a:highlight>
              <a:latin typeface="Inter"/>
              <a:ea typeface="Inter"/>
              <a:cs typeface="Inter"/>
              <a:sym typeface="Inter"/>
            </a:endParaRPr>
          </a:p>
          <a:p>
            <a:pPr indent="0" lvl="0" marL="0" rtl="0" algn="l">
              <a:spcBef>
                <a:spcPts val="0"/>
              </a:spcBef>
              <a:spcAft>
                <a:spcPts val="0"/>
              </a:spcAft>
              <a:buNone/>
            </a:pPr>
            <a:r>
              <a:t/>
            </a:r>
            <a:endParaRPr sz="1000">
              <a:solidFill>
                <a:srgbClr val="FFFFFF"/>
              </a:solidFill>
              <a:highlight>
                <a:srgbClr val="4A4B4B"/>
              </a:highlight>
              <a:latin typeface="Inter"/>
              <a:ea typeface="Inter"/>
              <a:cs typeface="Inter"/>
              <a:sym typeface="Inter"/>
            </a:endParaRPr>
          </a:p>
          <a:p>
            <a:pPr indent="0" lvl="0" marL="0" rtl="0" algn="l">
              <a:spcBef>
                <a:spcPts val="0"/>
              </a:spcBef>
              <a:spcAft>
                <a:spcPts val="0"/>
              </a:spcAft>
              <a:buNone/>
            </a:pPr>
            <a:r>
              <a:rPr lang="en" sz="1000">
                <a:solidFill>
                  <a:srgbClr val="FFFFFF"/>
                </a:solidFill>
                <a:highlight>
                  <a:srgbClr val="4A4B4B"/>
                </a:highlight>
                <a:latin typeface="Inter"/>
                <a:ea typeface="Inter"/>
                <a:cs typeface="Inter"/>
                <a:sym typeface="Inter"/>
              </a:rPr>
              <a:t>So that your application code is next to your monitoring code basically, that is super powerful because everything is codified, it's reusable, controlled, right?</a:t>
            </a:r>
            <a:endParaRPr sz="1000">
              <a:solidFill>
                <a:srgbClr val="FFFFFF"/>
              </a:solidFill>
              <a:highlight>
                <a:srgbClr val="4A4B4B"/>
              </a:highlight>
              <a:latin typeface="Inter"/>
              <a:ea typeface="Inter"/>
              <a:cs typeface="Inter"/>
              <a:sym typeface="Inter"/>
            </a:endParaRPr>
          </a:p>
          <a:p>
            <a:pPr indent="0" lvl="0" marL="0" rtl="0" algn="l">
              <a:spcBef>
                <a:spcPts val="0"/>
              </a:spcBef>
              <a:spcAft>
                <a:spcPts val="0"/>
              </a:spcAft>
              <a:buNone/>
            </a:pPr>
            <a:r>
              <a:t/>
            </a:r>
            <a:endParaRPr sz="1000">
              <a:solidFill>
                <a:srgbClr val="FFFFFF"/>
              </a:solidFill>
              <a:highlight>
                <a:srgbClr val="4A4B4B"/>
              </a:highlight>
              <a:latin typeface="Inter"/>
              <a:ea typeface="Inter"/>
              <a:cs typeface="Inter"/>
              <a:sym typeface="Inter"/>
            </a:endParaRPr>
          </a:p>
          <a:p>
            <a:pPr indent="0" lvl="0" marL="0" rtl="0" algn="l">
              <a:spcBef>
                <a:spcPts val="0"/>
              </a:spcBef>
              <a:spcAft>
                <a:spcPts val="0"/>
              </a:spcAft>
              <a:buNone/>
            </a:pPr>
            <a:r>
              <a:rPr lang="en" sz="1000">
                <a:solidFill>
                  <a:srgbClr val="FFFFFF"/>
                </a:solidFill>
                <a:highlight>
                  <a:srgbClr val="4A4B4B"/>
                </a:highlight>
                <a:latin typeface="Inter"/>
                <a:ea typeface="Inter"/>
                <a:cs typeface="Inter"/>
                <a:sym typeface="Inter"/>
              </a:rPr>
              <a:t>And very importantly, we think a little bit different than other providers in the market, right? So we are monitoring, yeah, so we monitor our production, but having monitoring as code allows you basically to make it already part of your CI-CD process, right?</a:t>
            </a:r>
            <a:endParaRPr sz="1000">
              <a:solidFill>
                <a:srgbClr val="FFFFFF"/>
              </a:solidFill>
              <a:highlight>
                <a:srgbClr val="4A4B4B"/>
              </a:highlight>
              <a:latin typeface="Inter"/>
              <a:ea typeface="Inter"/>
              <a:cs typeface="Inter"/>
              <a:sym typeface="Inter"/>
            </a:endParaRPr>
          </a:p>
          <a:p>
            <a:pPr indent="0" lvl="0" marL="0" rtl="0" algn="l">
              <a:spcBef>
                <a:spcPts val="0"/>
              </a:spcBef>
              <a:spcAft>
                <a:spcPts val="0"/>
              </a:spcAft>
              <a:buNone/>
            </a:pPr>
            <a:r>
              <a:t/>
            </a:r>
            <a:endParaRPr sz="1000">
              <a:solidFill>
                <a:srgbClr val="FFFFFF"/>
              </a:solidFill>
              <a:highlight>
                <a:srgbClr val="4A4B4B"/>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To move it into kind of testing and staging. The floor would check it would look like, you know, you have the scripts, right?</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They are basically just tests. You run them in the CICD as a quality gate. Okay, everything is green. You publish it.</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then the same check continuously run on production. So that we basically can cover the full software development lifecycle.</a:t>
            </a:r>
            <a:endParaRPr sz="1000">
              <a:solidFill>
                <a:srgbClr val="FFFFFF"/>
              </a:solidFill>
              <a:highlight>
                <a:srgbClr val="1A1A1A"/>
              </a:highlight>
              <a:latin typeface="Inter"/>
              <a:ea typeface="Inter"/>
              <a:cs typeface="Inter"/>
              <a:sym typeface="Inter"/>
            </a:endParaRPr>
          </a:p>
          <a:p>
            <a:pPr indent="0" lvl="0" marL="0" rtl="0" algn="l">
              <a:spcBef>
                <a:spcPts val="0"/>
              </a:spcBef>
              <a:spcAft>
                <a:spcPts val="0"/>
              </a:spcAft>
              <a:buNone/>
            </a:pPr>
            <a:r>
              <a:t/>
            </a:r>
            <a:endParaRPr sz="1000">
              <a:solidFill>
                <a:srgbClr val="FFFFFF"/>
              </a:solidFill>
              <a:highlight>
                <a:srgbClr val="4A4B4B"/>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this is kind of the biggest concept and biggest reason why.</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As much like LinkedIn and Citibank move forward with with checkley, right? Is this monitoring as code framework, allowing teams to treat synthetic monitoring as code.</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And you've already brought this up. It sounds like you've been trying to accomplish this with data dog, but yeah, synthetics cannot be set and forgotten like other observability tools, like logs, metrics, traces as your team's deployed, new production, new features, or updating existing applications and APIs, you should be deploying new monitors and or updating the existing suite of monitors alongside the code.</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None/>
            </a:pPr>
            <a:r>
              <a:rPr lang="en" sz="1000">
                <a:solidFill>
                  <a:srgbClr val="FFFFFF"/>
                </a:solidFill>
                <a:highlight>
                  <a:srgbClr val="1A1A1A"/>
                </a:highlight>
                <a:latin typeface="Inter"/>
                <a:ea typeface="Inter"/>
                <a:cs typeface="Inter"/>
                <a:sym typeface="Inter"/>
              </a:rPr>
              <a:t>And synthetic monitoring should be should sit alongside your code, and you should be continuously modifying that, right? And we do this by supporting an integration with the command line interface.</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None/>
            </a:pPr>
            <a:r>
              <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None/>
            </a:pPr>
            <a:r>
              <a:rPr lang="en" sz="1000">
                <a:solidFill>
                  <a:srgbClr val="FFFFFF"/>
                </a:solidFill>
                <a:highlight>
                  <a:srgbClr val="1A1A1A"/>
                </a:highlight>
                <a:latin typeface="Inter"/>
                <a:ea typeface="Inter"/>
                <a:cs typeface="Inter"/>
                <a:sym typeface="Inter"/>
              </a:rPr>
              <a:t> ideally, 99% of the time your developers aren't, aren't, or you guys and developers using Checkly aren't actually going into our UI.</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None/>
            </a:pPr>
            <a:r>
              <a:rPr lang="en" sz="1000">
                <a:solidFill>
                  <a:srgbClr val="FFFFFF"/>
                </a:solidFill>
                <a:highlight>
                  <a:srgbClr val="1A1A1A"/>
                </a:highlight>
                <a:latin typeface="Inter"/>
                <a:ea typeface="Inter"/>
                <a:cs typeface="Inter"/>
                <a:sym typeface="Inter"/>
              </a:rPr>
              <a:t>They're just in their code base, deploying new features, writing new monitors. simple, right? You know, this is the true power of Checkly.</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None/>
            </a:pPr>
            <a:r>
              <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t/>
            </a:r>
            <a:endParaRPr sz="1000">
              <a:solidFill>
                <a:srgbClr val="FFFFFF"/>
              </a:solidFill>
              <a:highlight>
                <a:srgbClr val="1A1A1A"/>
              </a:highlight>
              <a:latin typeface="Inter"/>
              <a:ea typeface="Inter"/>
              <a:cs typeface="Inter"/>
              <a:sym typeface="Inter"/>
            </a:endParaRPr>
          </a:p>
          <a:p>
            <a:pPr indent="0" lvl="0" marL="0" rtl="0" algn="l">
              <a:spcBef>
                <a:spcPts val="0"/>
              </a:spcBef>
              <a:spcAft>
                <a:spcPts val="0"/>
              </a:spcAft>
              <a:buNone/>
            </a:pPr>
            <a:r>
              <a:t/>
            </a:r>
            <a:endParaRPr sz="1000">
              <a:solidFill>
                <a:srgbClr val="FFFFFF"/>
              </a:solidFill>
              <a:highlight>
                <a:srgbClr val="4A4B4B"/>
              </a:highlight>
              <a:latin typeface="Inter"/>
              <a:ea typeface="Inter"/>
              <a:cs typeface="Inter"/>
              <a:sym typeface="Inte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4891f020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4891f020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bit of background</a:t>
            </a:r>
            <a:endParaRPr/>
          </a:p>
          <a:p>
            <a:pPr indent="-298450" lvl="0" marL="457200" rtl="0" algn="l">
              <a:spcBef>
                <a:spcPts val="0"/>
              </a:spcBef>
              <a:spcAft>
                <a:spcPts val="0"/>
              </a:spcAft>
              <a:buSzPts val="1100"/>
              <a:buChar char="●"/>
            </a:pPr>
            <a:r>
              <a:rPr lang="en"/>
              <a:t>Founded in 2020</a:t>
            </a:r>
            <a:endParaRPr/>
          </a:p>
          <a:p>
            <a:pPr indent="-298450" lvl="0" marL="457200" rtl="0" algn="l">
              <a:spcBef>
                <a:spcPts val="0"/>
              </a:spcBef>
              <a:spcAft>
                <a:spcPts val="0"/>
              </a:spcAft>
              <a:buSzPts val="1100"/>
              <a:buChar char="●"/>
            </a:pPr>
            <a:r>
              <a:rPr lang="en"/>
              <a:t>1000+ customers</a:t>
            </a:r>
            <a:endParaRPr/>
          </a:p>
          <a:p>
            <a:pPr indent="-298450" lvl="0" marL="457200" rtl="0" algn="l">
              <a:spcBef>
                <a:spcPts val="0"/>
              </a:spcBef>
              <a:spcAft>
                <a:spcPts val="0"/>
              </a:spcAft>
              <a:buSzPts val="1100"/>
              <a:buChar char="●"/>
            </a:pPr>
            <a:r>
              <a:rPr lang="en"/>
              <a:t>50- enterprise customers- linkedin, airbus, axxon, citibank</a:t>
            </a:r>
            <a:endParaRPr/>
          </a:p>
          <a:p>
            <a:pPr indent="-298450" lvl="0" marL="457200" rtl="0" algn="l">
              <a:spcBef>
                <a:spcPts val="0"/>
              </a:spcBef>
              <a:spcAft>
                <a:spcPts val="0"/>
              </a:spcAft>
              <a:buSzPts val="1100"/>
              <a:buChar char="●"/>
            </a:pPr>
            <a:r>
              <a:rPr lang="en"/>
              <a:t>Series B</a:t>
            </a:r>
            <a:endParaRPr/>
          </a:p>
          <a:p>
            <a:pPr indent="-298450" lvl="0" marL="457200" rtl="0" algn="l">
              <a:spcBef>
                <a:spcPts val="0"/>
              </a:spcBef>
              <a:spcAft>
                <a:spcPts val="0"/>
              </a:spcAft>
              <a:buSzPts val="1100"/>
              <a:buChar char="●"/>
            </a:pPr>
            <a:r>
              <a:rPr lang="en"/>
              <a:t>Known for monitoring as code- Enable developers to take ownership of reliability- and developers like reliability</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06f951f6d0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06f951f6d0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this is the true power of Checkly.</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Your developers can participate in reliability of production. They can create, test and deploy some test monitors alongside their code as a quality gate with NCICD.</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And we can ensure that, you know, that workflow operates as it should</a:t>
            </a:r>
            <a:endParaRPr sz="1000">
              <a:solidFill>
                <a:srgbClr val="FFFFFF"/>
              </a:solidFill>
              <a:highlight>
                <a:srgbClr val="1A1A1A"/>
              </a:highlight>
              <a:latin typeface="Inter"/>
              <a:ea typeface="Inter"/>
              <a:cs typeface="Inter"/>
              <a:sym typeface="Inte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44b54fc7b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g344b54fc7b0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44b54fc7b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344b54fc7b0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4a058a45d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4a058a45d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44b54fc7b0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44b54fc7b0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723a0bb789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723a0bb789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46e352446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46e352446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34a058a45d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34a058a45d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4a058a45d6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4a058a45d6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44b54fc7b0_0_4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344b54fc7b0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entire observability space is built on the fact that legacy monitoring is not built for the modern environment</a:t>
            </a:r>
            <a:endParaRPr/>
          </a:p>
          <a:p>
            <a:pPr indent="-298450" lvl="0" marL="457200" rtl="0" algn="l">
              <a:spcBef>
                <a:spcPts val="0"/>
              </a:spcBef>
              <a:spcAft>
                <a:spcPts val="0"/>
              </a:spcAft>
              <a:buSzPts val="1100"/>
              <a:buChar char="-"/>
            </a:pPr>
            <a:r>
              <a:rPr lang="en"/>
              <a:t>Have datadog</a:t>
            </a:r>
            <a:endParaRPr/>
          </a:p>
          <a:p>
            <a:pPr indent="-298450" lvl="0" marL="457200" rtl="0" algn="l">
              <a:spcBef>
                <a:spcPts val="0"/>
              </a:spcBef>
              <a:spcAft>
                <a:spcPts val="0"/>
              </a:spcAft>
              <a:buSzPts val="1100"/>
              <a:buChar char="-"/>
            </a:pPr>
            <a:r>
              <a:rPr lang="en"/>
              <a:t>Have splunk</a:t>
            </a:r>
            <a:endParaRPr/>
          </a:p>
          <a:p>
            <a:pPr indent="-298450" lvl="0" marL="457200" rtl="0" algn="l">
              <a:spcBef>
                <a:spcPts val="0"/>
              </a:spcBef>
              <a:spcAft>
                <a:spcPts val="0"/>
              </a:spcAft>
              <a:buSzPts val="1100"/>
              <a:buChar char="-"/>
            </a:pPr>
            <a:r>
              <a:rPr lang="en"/>
              <a:t>Have AppDynamics</a:t>
            </a:r>
            <a:endParaRPr/>
          </a:p>
          <a:p>
            <a:pPr indent="0" lvl="0" marL="0" rtl="0" algn="l">
              <a:spcBef>
                <a:spcPts val="0"/>
              </a:spcBef>
              <a:spcAft>
                <a:spcPts val="0"/>
              </a:spcAft>
              <a:buNone/>
            </a:pPr>
            <a:r>
              <a:rPr lang="en"/>
              <a:t>But when the website is down, it still goes unnoticed</a:t>
            </a:r>
            <a:endParaRPr/>
          </a:p>
          <a:p>
            <a:pPr indent="0" lvl="0" marL="0" rtl="0" algn="l">
              <a:spcBef>
                <a:spcPts val="0"/>
              </a:spcBef>
              <a:spcAft>
                <a:spcPts val="0"/>
              </a:spcAft>
              <a:buNone/>
            </a:pPr>
            <a:r>
              <a:rPr lang="en"/>
              <a:t>All these tools with an influx of messages, but they are not good at telling you if the problem is impacting your customers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Everything is automated- Ci/CD, Infrastructure as code, yet monitoring- especially synthetic monitoring is still manual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solidFill>
                  <a:schemeClr val="dk1"/>
                </a:solidFill>
                <a:latin typeface="Inter"/>
                <a:ea typeface="Inter"/>
                <a:cs typeface="Inter"/>
                <a:sym typeface="Inter"/>
              </a:rPr>
              <a:t>People go on a UI and, you know, put together clunky scripts and manage them from the UI that comes with a lot of problems, basically, that we try to solve</a:t>
            </a:r>
            <a:endParaRPr sz="1000">
              <a:solidFill>
                <a:schemeClr val="dk1"/>
              </a:solidFill>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we kind of saw that there's a problem in the market and that our customers are constantly running into, traditional monitoring and observability tools were just not built for a modern development.</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In the same way or at Square, your team is working in a much more fast-paced way. They've utilized in CI, CD, test automation, all that stuff.</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These modern, or traditional observability tools are too noisy. They create silos and they're a bit too manual as well.</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Telemetry data is exploded in the last 10 plus years and internal signals like logs, metrics, traces. That can only get you so far.</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None/>
            </a:pPr>
            <a:r>
              <a:rPr lang="en" sz="1000">
                <a:solidFill>
                  <a:srgbClr val="FFFFFF"/>
                </a:solidFill>
                <a:highlight>
                  <a:srgbClr val="1A1A1A"/>
                </a:highlight>
                <a:latin typeface="Inter"/>
                <a:ea typeface="Inter"/>
                <a:cs typeface="Inter"/>
                <a:sym typeface="Inter"/>
              </a:rPr>
              <a:t>You kind of need that outside in perspective from a synthetic monitor to truly show what's going on or at least pairing the two, right?</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None/>
            </a:pPr>
            <a:r>
              <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None/>
            </a:pPr>
            <a:r>
              <a:rPr lang="en" sz="1000">
                <a:solidFill>
                  <a:srgbClr val="FFFFFF"/>
                </a:solidFill>
                <a:highlight>
                  <a:srgbClr val="1A1A1A"/>
                </a:highlight>
                <a:latin typeface="Inter"/>
                <a:ea typeface="Inter"/>
                <a:cs typeface="Inter"/>
                <a:sym typeface="Inter"/>
              </a:rPr>
              <a:t>You want? It's great to see a dashboard of, you know, oh, wow, look at all these metrics and traces and everything's green, but somebody might log in or something's not loading correctly or you have a visual regression.</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None/>
            </a:pPr>
            <a:r>
              <a:rPr lang="en" sz="1000">
                <a:solidFill>
                  <a:srgbClr val="FFFFFF"/>
                </a:solidFill>
                <a:highlight>
                  <a:srgbClr val="1A1A1A"/>
                </a:highlight>
                <a:latin typeface="Inter"/>
                <a:ea typeface="Inter"/>
                <a:cs typeface="Inter"/>
                <a:sym typeface="Inter"/>
              </a:rPr>
              <a:t>You need to have kind of both, right? And typically DevOps teams or SRE teams are the owners of these traditional pools and devs aren't the people that want to go into something like New Relic data, bug or Splunk or something like that creates a lot of kind of friction in the debugging process.</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None/>
            </a:pPr>
            <a:r>
              <a:rPr lang="en" sz="1000">
                <a:solidFill>
                  <a:srgbClr val="FFFFFF"/>
                </a:solidFill>
                <a:highlight>
                  <a:srgbClr val="1A1A1A"/>
                </a:highlight>
                <a:latin typeface="Inter"/>
                <a:ea typeface="Inter"/>
                <a:cs typeface="Inter"/>
                <a:sym typeface="Inter"/>
              </a:rPr>
              <a:t>who takes ownership of what in the debugging process and also in the creation maintenance deploying of new checks and monitors, know, the ownership of that can get quite confusing and manual.</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None/>
            </a:pPr>
            <a:r>
              <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t/>
            </a:r>
            <a:endParaRPr sz="1000">
              <a:solidFill>
                <a:srgbClr val="FFFFFF"/>
              </a:solidFill>
              <a:highlight>
                <a:srgbClr val="1A1A1A"/>
              </a:highlight>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a:p>
            <a:pPr indent="0" lvl="0" marL="0" rtl="0" algn="l">
              <a:spcBef>
                <a:spcPts val="0"/>
              </a:spcBef>
              <a:spcAft>
                <a:spcPts val="0"/>
              </a:spcAft>
              <a:buNone/>
            </a:pPr>
            <a:r>
              <a:rPr lang="en" sz="1000">
                <a:solidFill>
                  <a:schemeClr val="dk1"/>
                </a:solidFill>
                <a:latin typeface="Inter"/>
                <a:ea typeface="Inter"/>
                <a:cs typeface="Inter"/>
                <a:sym typeface="Inter"/>
              </a:rPr>
              <a:t>One of the goals of observability is to be as proactive as possible- to catch problems before they impact your customer. </a:t>
            </a:r>
            <a:endParaRPr sz="1000">
              <a:solidFill>
                <a:schemeClr val="dk1"/>
              </a:solidFill>
              <a:latin typeface="Inter"/>
              <a:ea typeface="Inter"/>
              <a:cs typeface="Inter"/>
              <a:sym typeface="Inter"/>
            </a:endParaRPr>
          </a:p>
        </p:txBody>
      </p:sp>
      <p:sp>
        <p:nvSpPr>
          <p:cNvPr id="736" name="Google Shape;736;g344b54fc7b0_0_414:notes"/>
          <p:cNvSpPr txBox="1"/>
          <p:nvPr>
            <p:ph idx="12" type="sldNum"/>
          </p:nvPr>
        </p:nvSpPr>
        <p:spPr>
          <a:xfrm>
            <a:off x="3884612" y="8685212"/>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b="1"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77ec47663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77ec47663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4e61d2e22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4e61d2e22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346e352446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346e352446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346e3524469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346e352446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344b54fc7b0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g344b54fc7b0_0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344b54fc7b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344b54fc7b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344b54fc7b0_0_3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344b54fc7b0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entire observability space is built on the fact that legacy monitoring is not built for the modern environment</a:t>
            </a:r>
            <a:endParaRPr/>
          </a:p>
          <a:p>
            <a:pPr indent="-298450" lvl="0" marL="457200" rtl="0" algn="l">
              <a:spcBef>
                <a:spcPts val="0"/>
              </a:spcBef>
              <a:spcAft>
                <a:spcPts val="0"/>
              </a:spcAft>
              <a:buSzPts val="1100"/>
              <a:buChar char="-"/>
            </a:pPr>
            <a:r>
              <a:rPr lang="en"/>
              <a:t>Have datadog</a:t>
            </a:r>
            <a:endParaRPr/>
          </a:p>
          <a:p>
            <a:pPr indent="-298450" lvl="0" marL="457200" rtl="0" algn="l">
              <a:spcBef>
                <a:spcPts val="0"/>
              </a:spcBef>
              <a:spcAft>
                <a:spcPts val="0"/>
              </a:spcAft>
              <a:buSzPts val="1100"/>
              <a:buChar char="-"/>
            </a:pPr>
            <a:r>
              <a:rPr lang="en"/>
              <a:t>Have splunk</a:t>
            </a:r>
            <a:endParaRPr/>
          </a:p>
          <a:p>
            <a:pPr indent="-298450" lvl="0" marL="457200" rtl="0" algn="l">
              <a:spcBef>
                <a:spcPts val="0"/>
              </a:spcBef>
              <a:spcAft>
                <a:spcPts val="0"/>
              </a:spcAft>
              <a:buSzPts val="1100"/>
              <a:buChar char="-"/>
            </a:pPr>
            <a:r>
              <a:rPr lang="en"/>
              <a:t>Have AppDynamics</a:t>
            </a:r>
            <a:endParaRPr/>
          </a:p>
          <a:p>
            <a:pPr indent="0" lvl="0" marL="0" rtl="0" algn="l">
              <a:spcBef>
                <a:spcPts val="0"/>
              </a:spcBef>
              <a:spcAft>
                <a:spcPts val="0"/>
              </a:spcAft>
              <a:buNone/>
            </a:pPr>
            <a:r>
              <a:rPr lang="en"/>
              <a:t>But when the website is down, it still goes unnoticed</a:t>
            </a:r>
            <a:endParaRPr/>
          </a:p>
          <a:p>
            <a:pPr indent="0" lvl="0" marL="0" rtl="0" algn="l">
              <a:spcBef>
                <a:spcPts val="0"/>
              </a:spcBef>
              <a:spcAft>
                <a:spcPts val="0"/>
              </a:spcAft>
              <a:buNone/>
            </a:pPr>
            <a:r>
              <a:rPr lang="en"/>
              <a:t>All these tools with an influx of messages, but they are not good at telling you if the problem is impacting your customers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Everything is automated- Ci/CD, Infrastructure as code, yet monitoring- especially synthetic monitoring is still manual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solidFill>
                  <a:schemeClr val="dk1"/>
                </a:solidFill>
                <a:latin typeface="Inter"/>
                <a:ea typeface="Inter"/>
                <a:cs typeface="Inter"/>
                <a:sym typeface="Inter"/>
              </a:rPr>
              <a:t>People go on a UI and, you know, put together clunky scripts and manage them from the UI that comes with a lot of problems, basically, that we try to solve</a:t>
            </a:r>
            <a:endParaRPr sz="1000">
              <a:solidFill>
                <a:schemeClr val="dk1"/>
              </a:solidFill>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we kind of saw that there's a problem in the market and that our customers are constantly running into, traditional monitoring and observability tools were just not built for a modern development.</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In the same way or at Square, your team is working in a much more fast-paced way. They've utilized in CI, CD, test automation, all that stuff.</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These modern, or traditional observability tools are too noisy. They create silos and they're a bit too manual as well.</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Telemetry data is exploded in the last 10 plus years and internal signals like logs, metrics, traces. That can only get you so far.</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None/>
            </a:pPr>
            <a:r>
              <a:rPr lang="en" sz="1000">
                <a:solidFill>
                  <a:srgbClr val="FFFFFF"/>
                </a:solidFill>
                <a:highlight>
                  <a:srgbClr val="1A1A1A"/>
                </a:highlight>
                <a:latin typeface="Inter"/>
                <a:ea typeface="Inter"/>
                <a:cs typeface="Inter"/>
                <a:sym typeface="Inter"/>
              </a:rPr>
              <a:t>You kind of need that outside in perspective from a synthetic monitor to truly show what's going on or at least pairing the two, right?</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None/>
            </a:pPr>
            <a:r>
              <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None/>
            </a:pPr>
            <a:r>
              <a:rPr lang="en" sz="1000">
                <a:solidFill>
                  <a:srgbClr val="FFFFFF"/>
                </a:solidFill>
                <a:highlight>
                  <a:srgbClr val="1A1A1A"/>
                </a:highlight>
                <a:latin typeface="Inter"/>
                <a:ea typeface="Inter"/>
                <a:cs typeface="Inter"/>
                <a:sym typeface="Inter"/>
              </a:rPr>
              <a:t>You want? It's great to see a dashboard of, you know, oh, wow, look at all these metrics and traces and everything's green, but somebody might log in or something's not loading correctly or you have a visual regression.</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None/>
            </a:pPr>
            <a:r>
              <a:rPr lang="en" sz="1000">
                <a:solidFill>
                  <a:srgbClr val="FFFFFF"/>
                </a:solidFill>
                <a:highlight>
                  <a:srgbClr val="1A1A1A"/>
                </a:highlight>
                <a:latin typeface="Inter"/>
                <a:ea typeface="Inter"/>
                <a:cs typeface="Inter"/>
                <a:sym typeface="Inter"/>
              </a:rPr>
              <a:t>You need to have kind of both, right? And typically DevOps teams or SRE teams are the owners of these traditional pools and devs aren't the people that want to go into something like New Relic data, bug or Splunk or something like that creates a lot of kind of friction in the debugging process.</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None/>
            </a:pPr>
            <a:r>
              <a:rPr lang="en" sz="1000">
                <a:solidFill>
                  <a:srgbClr val="FFFFFF"/>
                </a:solidFill>
                <a:highlight>
                  <a:srgbClr val="1A1A1A"/>
                </a:highlight>
                <a:latin typeface="Inter"/>
                <a:ea typeface="Inter"/>
                <a:cs typeface="Inter"/>
                <a:sym typeface="Inter"/>
              </a:rPr>
              <a:t>who takes ownership of what in the debugging process and also in the creation maintenance deploying of new checks and monitors, know, the ownership of that can get quite confusing and manual.</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None/>
            </a:pPr>
            <a:r>
              <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t/>
            </a:r>
            <a:endParaRPr sz="1000">
              <a:solidFill>
                <a:srgbClr val="FFFFFF"/>
              </a:solidFill>
              <a:highlight>
                <a:srgbClr val="1A1A1A"/>
              </a:highlight>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a:p>
            <a:pPr indent="0" lvl="0" marL="0" rtl="0" algn="l">
              <a:spcBef>
                <a:spcPts val="0"/>
              </a:spcBef>
              <a:spcAft>
                <a:spcPts val="0"/>
              </a:spcAft>
              <a:buNone/>
            </a:pPr>
            <a:r>
              <a:rPr lang="en" sz="1000">
                <a:solidFill>
                  <a:schemeClr val="dk1"/>
                </a:solidFill>
                <a:latin typeface="Inter"/>
                <a:ea typeface="Inter"/>
                <a:cs typeface="Inter"/>
                <a:sym typeface="Inter"/>
              </a:rPr>
              <a:t>One of the goals of observability is to be as proactive as possible- to catch problems before they impact your customer. </a:t>
            </a:r>
            <a:endParaRPr sz="1000">
              <a:solidFill>
                <a:schemeClr val="dk1"/>
              </a:solidFill>
              <a:latin typeface="Inter"/>
              <a:ea typeface="Inter"/>
              <a:cs typeface="Inter"/>
              <a:sym typeface="Inter"/>
            </a:endParaRPr>
          </a:p>
        </p:txBody>
      </p:sp>
      <p:sp>
        <p:nvSpPr>
          <p:cNvPr id="850" name="Google Shape;850;g344b54fc7b0_0_322:notes"/>
          <p:cNvSpPr txBox="1"/>
          <p:nvPr>
            <p:ph idx="12" type="sldNum"/>
          </p:nvPr>
        </p:nvSpPr>
        <p:spPr>
          <a:xfrm>
            <a:off x="3884612" y="8685212"/>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b="1" sz="14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3723a0bb78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3723a0bb78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345121afd4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345121afd4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4a058a45d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4a058a45d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4a01f31ba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34a01f31ba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78c51242a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78c51242a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345121afd4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345121afd4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06f951f6d0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06f951f6d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entire observability space is built on the fact that legacy monitoring is not </a:t>
            </a:r>
            <a:r>
              <a:rPr lang="en"/>
              <a:t>built for the modern environment</a:t>
            </a:r>
            <a:endParaRPr/>
          </a:p>
          <a:p>
            <a:pPr indent="-298450" lvl="0" marL="457200" rtl="0" algn="l">
              <a:spcBef>
                <a:spcPts val="0"/>
              </a:spcBef>
              <a:spcAft>
                <a:spcPts val="0"/>
              </a:spcAft>
              <a:buSzPts val="1100"/>
              <a:buChar char="-"/>
            </a:pPr>
            <a:r>
              <a:rPr lang="en"/>
              <a:t>Have datadog</a:t>
            </a:r>
            <a:endParaRPr/>
          </a:p>
          <a:p>
            <a:pPr indent="-298450" lvl="0" marL="457200" rtl="0" algn="l">
              <a:spcBef>
                <a:spcPts val="0"/>
              </a:spcBef>
              <a:spcAft>
                <a:spcPts val="0"/>
              </a:spcAft>
              <a:buSzPts val="1100"/>
              <a:buChar char="-"/>
            </a:pPr>
            <a:r>
              <a:rPr lang="en"/>
              <a:t>Have splunk</a:t>
            </a:r>
            <a:endParaRPr/>
          </a:p>
          <a:p>
            <a:pPr indent="-298450" lvl="0" marL="457200" rtl="0" algn="l">
              <a:spcBef>
                <a:spcPts val="0"/>
              </a:spcBef>
              <a:spcAft>
                <a:spcPts val="0"/>
              </a:spcAft>
              <a:buSzPts val="1100"/>
              <a:buChar char="-"/>
            </a:pPr>
            <a:r>
              <a:rPr lang="en"/>
              <a:t>Have AppDynamics</a:t>
            </a:r>
            <a:endParaRPr/>
          </a:p>
          <a:p>
            <a:pPr indent="0" lvl="0" marL="0" rtl="0" algn="l">
              <a:spcBef>
                <a:spcPts val="0"/>
              </a:spcBef>
              <a:spcAft>
                <a:spcPts val="0"/>
              </a:spcAft>
              <a:buNone/>
            </a:pPr>
            <a:r>
              <a:rPr lang="en"/>
              <a:t>But when the website is down, it still goes unnoticed</a:t>
            </a:r>
            <a:endParaRPr/>
          </a:p>
          <a:p>
            <a:pPr indent="0" lvl="0" marL="0" rtl="0" algn="l">
              <a:spcBef>
                <a:spcPts val="0"/>
              </a:spcBef>
              <a:spcAft>
                <a:spcPts val="0"/>
              </a:spcAft>
              <a:buNone/>
            </a:pPr>
            <a:r>
              <a:rPr lang="en"/>
              <a:t>All these tools with an influx of messages, but they are not good at telling you if the problem is impacting your customers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Everything is automated- Ci/CD, Infrastructure as code, yet monitoring- especially synthetic monitoring is still manual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solidFill>
                  <a:schemeClr val="dk1"/>
                </a:solidFill>
                <a:latin typeface="Inter"/>
                <a:ea typeface="Inter"/>
                <a:cs typeface="Inter"/>
                <a:sym typeface="Inter"/>
              </a:rPr>
              <a:t>People go on a UI and, you know, put together clunky scripts and manage them from the UI that comes with a lot of problems, basically, that we try to solve</a:t>
            </a:r>
            <a:endParaRPr sz="1000">
              <a:solidFill>
                <a:schemeClr val="dk1"/>
              </a:solidFill>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we kind of saw that there's a problem in the market and that our customers are constantly running into, traditional monitoring and observability tools were just not built for a modern development.</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In the same way or at Square, your team is working in a much more fast-paced way. They've utilized in CI, CD, test automation, all that stuff.</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These modern, or traditional observability tools are too noisy. They create silos and they're a bit too manual as well.</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Telemetry data is exploded in the last 10 plus years and internal signals like logs, metrics, traces. That can only get you so far.</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None/>
            </a:pPr>
            <a:r>
              <a:rPr lang="en" sz="1000">
                <a:solidFill>
                  <a:srgbClr val="FFFFFF"/>
                </a:solidFill>
                <a:highlight>
                  <a:srgbClr val="1A1A1A"/>
                </a:highlight>
                <a:latin typeface="Inter"/>
                <a:ea typeface="Inter"/>
                <a:cs typeface="Inter"/>
                <a:sym typeface="Inter"/>
              </a:rPr>
              <a:t>You kind of need that outside in perspective from a synthetic monitor to truly show what's going on or at least pairing the two, right?</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None/>
            </a:pPr>
            <a:r>
              <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None/>
            </a:pPr>
            <a:r>
              <a:rPr lang="en" sz="1000">
                <a:solidFill>
                  <a:srgbClr val="FFFFFF"/>
                </a:solidFill>
                <a:highlight>
                  <a:srgbClr val="1A1A1A"/>
                </a:highlight>
                <a:latin typeface="Inter"/>
                <a:ea typeface="Inter"/>
                <a:cs typeface="Inter"/>
                <a:sym typeface="Inter"/>
              </a:rPr>
              <a:t>You want? It's great to see a dashboard of, you know, oh, wow, look at all these metrics and traces and everything's green, but somebody might log in or something's not loading correctly or you have a visual regression.</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None/>
            </a:pPr>
            <a:r>
              <a:rPr lang="en" sz="1000">
                <a:solidFill>
                  <a:srgbClr val="FFFFFF"/>
                </a:solidFill>
                <a:highlight>
                  <a:srgbClr val="1A1A1A"/>
                </a:highlight>
                <a:latin typeface="Inter"/>
                <a:ea typeface="Inter"/>
                <a:cs typeface="Inter"/>
                <a:sym typeface="Inter"/>
              </a:rPr>
              <a:t>You need to have kind of both, right? And typically DevOps teams or SRE teams are the owners of these traditional pools and devs aren't the people that want to go into something like New Relic data, bug or Splunk or something like that creates a lot of kind of friction in the debugging process.</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None/>
            </a:pPr>
            <a:r>
              <a:rPr lang="en" sz="1000">
                <a:solidFill>
                  <a:srgbClr val="FFFFFF"/>
                </a:solidFill>
                <a:highlight>
                  <a:srgbClr val="1A1A1A"/>
                </a:highlight>
                <a:latin typeface="Inter"/>
                <a:ea typeface="Inter"/>
                <a:cs typeface="Inter"/>
                <a:sym typeface="Inter"/>
              </a:rPr>
              <a:t>who takes ownership of what in the debugging process and also in the creation maintenance deploying of new checks and monitors, know, the ownership of that can get quite confusing and manual.</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None/>
            </a:pPr>
            <a:r>
              <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t/>
            </a:r>
            <a:endParaRPr sz="1000">
              <a:solidFill>
                <a:srgbClr val="FFFFFF"/>
              </a:solidFill>
              <a:highlight>
                <a:srgbClr val="1A1A1A"/>
              </a:highlight>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a:p>
            <a:pPr indent="0" lvl="0" marL="0" rtl="0" algn="l">
              <a:spcBef>
                <a:spcPts val="0"/>
              </a:spcBef>
              <a:spcAft>
                <a:spcPts val="0"/>
              </a:spcAft>
              <a:buNone/>
            </a:pPr>
            <a:r>
              <a:rPr lang="en" sz="1000">
                <a:solidFill>
                  <a:schemeClr val="dk1"/>
                </a:solidFill>
                <a:latin typeface="Inter"/>
                <a:ea typeface="Inter"/>
                <a:cs typeface="Inter"/>
                <a:sym typeface="Inter"/>
              </a:rPr>
              <a:t>One of the goals of observability is to be as proactive as possible- to catch problems before they impact your customer. </a:t>
            </a:r>
            <a:endParaRPr sz="1000">
              <a:solidFill>
                <a:schemeClr val="dk1"/>
              </a:solidFill>
              <a:latin typeface="Inter"/>
              <a:ea typeface="Inter"/>
              <a:cs typeface="Inter"/>
              <a:sym typeface="Inter"/>
            </a:endParaRPr>
          </a:p>
        </p:txBody>
      </p:sp>
      <p:sp>
        <p:nvSpPr>
          <p:cNvPr id="175" name="Google Shape;175;g306f951f6d0_0_56:notes"/>
          <p:cNvSpPr txBox="1"/>
          <p:nvPr>
            <p:ph idx="12" type="sldNum"/>
          </p:nvPr>
        </p:nvSpPr>
        <p:spPr>
          <a:xfrm>
            <a:off x="3884612" y="8685212"/>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b="1"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74cf1a4e82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74cf1a4e8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Inter"/>
                <a:ea typeface="Inter"/>
                <a:cs typeface="Inter"/>
                <a:sym typeface="Inter"/>
              </a:rPr>
              <a:t>So, and it's core check is built for modern development teams to detect those issues earlier, have a very clear signal if customers are impacted or not, when you have that problem to communicate it, and, you know, give you the means to resolve the problem as fast as possible.</a:t>
            </a:r>
            <a:endParaRPr sz="1000">
              <a:solidFill>
                <a:schemeClr val="dk1"/>
              </a:solidFill>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a:p>
            <a:pPr indent="0" lvl="0" marL="0" rtl="0" algn="l">
              <a:spcBef>
                <a:spcPts val="0"/>
              </a:spcBef>
              <a:spcAft>
                <a:spcPts val="0"/>
              </a:spcAft>
              <a:buNone/>
            </a:pPr>
            <a:r>
              <a:rPr lang="en" sz="1000">
                <a:solidFill>
                  <a:schemeClr val="dk1"/>
                </a:solidFill>
                <a:latin typeface="Inter"/>
                <a:ea typeface="Inter"/>
                <a:cs typeface="Inter"/>
                <a:sym typeface="Inter"/>
              </a:rPr>
              <a:t>So, our idea is that, yeah, you get that clear signal, you should monitoring left or give it in the hands of the developers and make it part of the software development lifecycle so that it actually lives.</a:t>
            </a:r>
            <a:endParaRPr sz="1000">
              <a:solidFill>
                <a:schemeClr val="dk1"/>
              </a:solidFill>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So, that clear is going to build. There's more modern development structure and to enable faster detection, improve communication and resolution of problems, right?</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You know, we want to deliver the clearest signal possible. And that's really what we're trying to do at the end of the day.</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We want to make sure that you can see what's going wrong in production before customers in a very clear way and we provide you the right information to go resolve that.</a:t>
            </a:r>
            <a:endParaRPr sz="1000">
              <a:solidFill>
                <a:srgbClr val="FFFFFF"/>
              </a:solidFill>
              <a:highlight>
                <a:srgbClr val="1A1A1A"/>
              </a:highlight>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p:txBody>
      </p:sp>
      <p:sp>
        <p:nvSpPr>
          <p:cNvPr id="193" name="Google Shape;193;g374cf1a4e82_0_33:notes"/>
          <p:cNvSpPr txBox="1"/>
          <p:nvPr>
            <p:ph idx="12" type="sldNum"/>
          </p:nvPr>
        </p:nvSpPr>
        <p:spPr>
          <a:xfrm>
            <a:off x="3884612" y="8685212"/>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b="1"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44b54fc7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44b54fc7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74cf1a4e82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74cf1a4e8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Inter"/>
                <a:ea typeface="Inter"/>
                <a:cs typeface="Inter"/>
                <a:sym typeface="Inter"/>
              </a:rPr>
              <a:t>So, and it's core check is built for modern development teams to detect those issues earlier, have a very clear signal if customers are impacted or not, when you have that problem to communicate it, and, you know, give you the means to resolve the problem as fast as possible.</a:t>
            </a:r>
            <a:endParaRPr sz="1000">
              <a:solidFill>
                <a:schemeClr val="dk1"/>
              </a:solidFill>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a:p>
            <a:pPr indent="0" lvl="0" marL="0" rtl="0" algn="l">
              <a:spcBef>
                <a:spcPts val="0"/>
              </a:spcBef>
              <a:spcAft>
                <a:spcPts val="0"/>
              </a:spcAft>
              <a:buNone/>
            </a:pPr>
            <a:r>
              <a:rPr lang="en" sz="1000">
                <a:solidFill>
                  <a:schemeClr val="dk1"/>
                </a:solidFill>
                <a:latin typeface="Inter"/>
                <a:ea typeface="Inter"/>
                <a:cs typeface="Inter"/>
                <a:sym typeface="Inter"/>
              </a:rPr>
              <a:t>So, our idea is that, yeah, you get that clear signal, you should monitoring left or give it in the hands of the developers and make it part of the software development lifecycle so that it actually lives.</a:t>
            </a:r>
            <a:endParaRPr sz="1000">
              <a:solidFill>
                <a:schemeClr val="dk1"/>
              </a:solidFill>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So, that clear is going to build. There's more modern development structure and to enable faster detection, improve communication and resolution of problems, right?</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You know, we want to deliver the clearest signal possible. And that's really what we're trying to do at the end of the day.</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We want to make sure that you can see what's going wrong in production before customers in a very clear way and we provide you the right information to go resolve that.</a:t>
            </a:r>
            <a:endParaRPr sz="1000">
              <a:solidFill>
                <a:srgbClr val="FFFFFF"/>
              </a:solidFill>
              <a:highlight>
                <a:srgbClr val="1A1A1A"/>
              </a:highlight>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p:txBody>
      </p:sp>
      <p:sp>
        <p:nvSpPr>
          <p:cNvPr id="225" name="Google Shape;225;g374cf1a4e82_0_50:notes"/>
          <p:cNvSpPr txBox="1"/>
          <p:nvPr>
            <p:ph idx="12" type="sldNum"/>
          </p:nvPr>
        </p:nvSpPr>
        <p:spPr>
          <a:xfrm>
            <a:off x="3884612" y="8685212"/>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b="1"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74cf1a4e82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74cf1a4e8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Inter"/>
                <a:ea typeface="Inter"/>
                <a:cs typeface="Inter"/>
                <a:sym typeface="Inter"/>
              </a:rPr>
              <a:t>So, and it's core check is built for modern development teams to detect those issues earlier, have a very clear signal if customers are impacted or not, when you have that problem to communicate it, and, you know, give you the means to resolve the problem as fast as possible.</a:t>
            </a:r>
            <a:endParaRPr sz="1000">
              <a:solidFill>
                <a:schemeClr val="dk1"/>
              </a:solidFill>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a:p>
            <a:pPr indent="0" lvl="0" marL="0" rtl="0" algn="l">
              <a:spcBef>
                <a:spcPts val="0"/>
              </a:spcBef>
              <a:spcAft>
                <a:spcPts val="0"/>
              </a:spcAft>
              <a:buNone/>
            </a:pPr>
            <a:r>
              <a:rPr lang="en" sz="1000">
                <a:solidFill>
                  <a:schemeClr val="dk1"/>
                </a:solidFill>
                <a:latin typeface="Inter"/>
                <a:ea typeface="Inter"/>
                <a:cs typeface="Inter"/>
                <a:sym typeface="Inter"/>
              </a:rPr>
              <a:t>So, our idea is that, yeah, you get that clear signal, you should monitoring left or give it in the hands of the developers and make it part of the software development lifecycle so that it actually lives.</a:t>
            </a:r>
            <a:endParaRPr sz="1000">
              <a:solidFill>
                <a:schemeClr val="dk1"/>
              </a:solidFill>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So, that clear is going to build. There's more modern development structure and to enable faster detection, improve communication and resolution of problems, right?</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You know, we want to deliver the clearest signal possible. And that's really what we're trying to do at the end of the day.</a:t>
            </a:r>
            <a:endParaRPr sz="1000">
              <a:solidFill>
                <a:srgbClr val="FFFFFF"/>
              </a:solidFill>
              <a:highlight>
                <a:srgbClr val="1A1A1A"/>
              </a:highlight>
              <a:latin typeface="Inter"/>
              <a:ea typeface="Inter"/>
              <a:cs typeface="Inter"/>
              <a:sym typeface="Inter"/>
            </a:endParaRPr>
          </a:p>
          <a:p>
            <a:pPr indent="0" lvl="0" marL="101600" marR="101600" rtl="0" algn="l">
              <a:lnSpc>
                <a:spcPct val="120000"/>
              </a:lnSpc>
              <a:spcBef>
                <a:spcPts val="0"/>
              </a:spcBef>
              <a:spcAft>
                <a:spcPts val="0"/>
              </a:spcAft>
              <a:buClr>
                <a:schemeClr val="dk1"/>
              </a:buClr>
              <a:buSzPts val="1100"/>
              <a:buFont typeface="Arial"/>
              <a:buNone/>
            </a:pPr>
            <a:r>
              <a:rPr lang="en" sz="1000">
                <a:solidFill>
                  <a:srgbClr val="FFFFFF"/>
                </a:solidFill>
                <a:highlight>
                  <a:srgbClr val="1A1A1A"/>
                </a:highlight>
                <a:latin typeface="Inter"/>
                <a:ea typeface="Inter"/>
                <a:cs typeface="Inter"/>
                <a:sym typeface="Inter"/>
              </a:rPr>
              <a:t>We want to make sure that you can see what's going wrong in production before customers in a very clear way and we provide you the right information to go resolve that.</a:t>
            </a:r>
            <a:endParaRPr sz="1000">
              <a:solidFill>
                <a:srgbClr val="FFFFFF"/>
              </a:solidFill>
              <a:highlight>
                <a:srgbClr val="1A1A1A"/>
              </a:highlight>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a:p>
            <a:pPr indent="0" lvl="0" marL="0" rtl="0" algn="l">
              <a:spcBef>
                <a:spcPts val="0"/>
              </a:spcBef>
              <a:spcAft>
                <a:spcPts val="0"/>
              </a:spcAft>
              <a:buNone/>
            </a:pPr>
            <a:r>
              <a:t/>
            </a:r>
            <a:endParaRPr sz="1000">
              <a:solidFill>
                <a:schemeClr val="dk1"/>
              </a:solidFill>
              <a:latin typeface="Inter"/>
              <a:ea typeface="Inter"/>
              <a:cs typeface="Inter"/>
              <a:sym typeface="Inter"/>
            </a:endParaRPr>
          </a:p>
        </p:txBody>
      </p:sp>
      <p:sp>
        <p:nvSpPr>
          <p:cNvPr id="240" name="Google Shape;240;g374cf1a4e82_0_109:notes"/>
          <p:cNvSpPr txBox="1"/>
          <p:nvPr>
            <p:ph idx="12" type="sldNum"/>
          </p:nvPr>
        </p:nvSpPr>
        <p:spPr>
          <a:xfrm>
            <a:off x="3884612" y="8685212"/>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b="1"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_1">
    <p:spTree>
      <p:nvGrpSpPr>
        <p:cNvPr id="50" name="Shape 50"/>
        <p:cNvGrpSpPr/>
        <p:nvPr/>
      </p:nvGrpSpPr>
      <p:grpSpPr>
        <a:xfrm>
          <a:off x="0" y="0"/>
          <a:ext cx="0" cy="0"/>
          <a:chOff x="0" y="0"/>
          <a:chExt cx="0" cy="0"/>
        </a:xfrm>
      </p:grpSpPr>
      <p:sp>
        <p:nvSpPr>
          <p:cNvPr id="51" name="Google Shape;51;p13"/>
          <p:cNvSpPr txBox="1"/>
          <p:nvPr>
            <p:ph type="title"/>
          </p:nvPr>
        </p:nvSpPr>
        <p:spPr>
          <a:xfrm>
            <a:off x="330048" y="274639"/>
            <a:ext cx="8517300" cy="4935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rgbClr val="000000"/>
              </a:buClr>
              <a:buSzPts val="1400"/>
              <a:buFont typeface="Arial"/>
              <a:buNone/>
              <a:defRPr b="1" i="0" sz="2600" u="none" cap="none" strike="noStrike">
                <a:solidFill>
                  <a:schemeClr val="accent1"/>
                </a:solidFill>
                <a:latin typeface="Inter"/>
                <a:ea typeface="Inter"/>
                <a:cs typeface="Inter"/>
                <a:sym typeface="Inter"/>
              </a:defRPr>
            </a:lvl1pPr>
            <a:lvl2pPr lvl="1" marR="0" algn="l">
              <a:lnSpc>
                <a:spcPct val="90000"/>
              </a:lnSpc>
              <a:spcBef>
                <a:spcPts val="0"/>
              </a:spcBef>
              <a:spcAft>
                <a:spcPts val="0"/>
              </a:spcAft>
              <a:buClr>
                <a:srgbClr val="000000"/>
              </a:buClr>
              <a:buSzPts val="1400"/>
              <a:buFont typeface="Arial"/>
              <a:buNone/>
              <a:defRPr b="1" i="0" sz="2800" u="none" cap="none" strike="noStrike">
                <a:solidFill>
                  <a:schemeClr val="accent1"/>
                </a:solidFill>
                <a:latin typeface="Inter"/>
                <a:ea typeface="Inter"/>
                <a:cs typeface="Inter"/>
                <a:sym typeface="Inter"/>
              </a:defRPr>
            </a:lvl2pPr>
            <a:lvl3pPr lvl="2" marR="0" algn="l">
              <a:lnSpc>
                <a:spcPct val="90000"/>
              </a:lnSpc>
              <a:spcBef>
                <a:spcPts val="0"/>
              </a:spcBef>
              <a:spcAft>
                <a:spcPts val="0"/>
              </a:spcAft>
              <a:buClr>
                <a:srgbClr val="000000"/>
              </a:buClr>
              <a:buSzPts val="1400"/>
              <a:buFont typeface="Arial"/>
              <a:buNone/>
              <a:defRPr b="1" i="0" sz="2800" u="none" cap="none" strike="noStrike">
                <a:solidFill>
                  <a:schemeClr val="accent1"/>
                </a:solidFill>
                <a:latin typeface="Inter"/>
                <a:ea typeface="Inter"/>
                <a:cs typeface="Inter"/>
                <a:sym typeface="Inter"/>
              </a:defRPr>
            </a:lvl3pPr>
            <a:lvl4pPr lvl="3" marR="0" algn="l">
              <a:lnSpc>
                <a:spcPct val="90000"/>
              </a:lnSpc>
              <a:spcBef>
                <a:spcPts val="0"/>
              </a:spcBef>
              <a:spcAft>
                <a:spcPts val="0"/>
              </a:spcAft>
              <a:buClr>
                <a:srgbClr val="000000"/>
              </a:buClr>
              <a:buSzPts val="1400"/>
              <a:buFont typeface="Arial"/>
              <a:buNone/>
              <a:defRPr b="1" i="0" sz="2800" u="none" cap="none" strike="noStrike">
                <a:solidFill>
                  <a:schemeClr val="accent1"/>
                </a:solidFill>
                <a:latin typeface="Inter"/>
                <a:ea typeface="Inter"/>
                <a:cs typeface="Inter"/>
                <a:sym typeface="Inter"/>
              </a:defRPr>
            </a:lvl4pPr>
            <a:lvl5pPr lvl="4" marR="0" algn="l">
              <a:lnSpc>
                <a:spcPct val="90000"/>
              </a:lnSpc>
              <a:spcBef>
                <a:spcPts val="0"/>
              </a:spcBef>
              <a:spcAft>
                <a:spcPts val="0"/>
              </a:spcAft>
              <a:buClr>
                <a:srgbClr val="000000"/>
              </a:buClr>
              <a:buSzPts val="1400"/>
              <a:buFont typeface="Arial"/>
              <a:buNone/>
              <a:defRPr b="1" i="0" sz="2800" u="none" cap="none" strike="noStrike">
                <a:solidFill>
                  <a:schemeClr val="accent1"/>
                </a:solidFill>
                <a:latin typeface="Inter"/>
                <a:ea typeface="Inter"/>
                <a:cs typeface="Inter"/>
                <a:sym typeface="Inter"/>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31.png"/><Relationship Id="rId13" Type="http://schemas.openxmlformats.org/officeDocument/2006/relationships/image" Target="../media/image35.png"/><Relationship Id="rId12" Type="http://schemas.openxmlformats.org/officeDocument/2006/relationships/image" Target="../media/image43.png"/><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46.png"/><Relationship Id="rId5" Type="http://schemas.openxmlformats.org/officeDocument/2006/relationships/image" Target="../media/image42.png"/><Relationship Id="rId6" Type="http://schemas.openxmlformats.org/officeDocument/2006/relationships/image" Target="../media/image48.png"/><Relationship Id="rId7" Type="http://schemas.openxmlformats.org/officeDocument/2006/relationships/image" Target="../media/image41.png"/><Relationship Id="rId8" Type="http://schemas.openxmlformats.org/officeDocument/2006/relationships/image" Target="../media/image104.png"/></Relationships>
</file>

<file path=ppt/slides/_rels/slide11.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63.png"/><Relationship Id="rId12" Type="http://schemas.openxmlformats.org/officeDocument/2006/relationships/image" Target="../media/image44.png"/><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31.png"/><Relationship Id="rId9" Type="http://schemas.openxmlformats.org/officeDocument/2006/relationships/image" Target="../media/image38.png"/><Relationship Id="rId5" Type="http://schemas.openxmlformats.org/officeDocument/2006/relationships/image" Target="../media/image28.png"/><Relationship Id="rId6" Type="http://schemas.openxmlformats.org/officeDocument/2006/relationships/image" Target="../media/image36.png"/><Relationship Id="rId7" Type="http://schemas.openxmlformats.org/officeDocument/2006/relationships/image" Target="../media/image39.png"/><Relationship Id="rId8" Type="http://schemas.openxmlformats.org/officeDocument/2006/relationships/image" Target="../media/image34.png"/></Relationships>
</file>

<file path=ppt/slides/_rels/slide12.xml.rels><?xml version="1.0" encoding="UTF-8" standalone="yes"?><Relationships xmlns="http://schemas.openxmlformats.org/package/2006/relationships"><Relationship Id="rId10" Type="http://schemas.openxmlformats.org/officeDocument/2006/relationships/image" Target="../media/image63.png"/><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31.png"/><Relationship Id="rId9" Type="http://schemas.openxmlformats.org/officeDocument/2006/relationships/image" Target="../media/image38.png"/><Relationship Id="rId5" Type="http://schemas.openxmlformats.org/officeDocument/2006/relationships/image" Target="../media/image28.png"/><Relationship Id="rId6" Type="http://schemas.openxmlformats.org/officeDocument/2006/relationships/image" Target="../media/image36.png"/><Relationship Id="rId7" Type="http://schemas.openxmlformats.org/officeDocument/2006/relationships/image" Target="../media/image39.png"/><Relationship Id="rId8" Type="http://schemas.openxmlformats.org/officeDocument/2006/relationships/image" Target="../media/image34.png"/></Relationships>
</file>

<file path=ppt/slides/_rels/slide13.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63.png"/><Relationship Id="rId12"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40.png"/><Relationship Id="rId9" Type="http://schemas.openxmlformats.org/officeDocument/2006/relationships/image" Target="../media/image38.png"/><Relationship Id="rId5" Type="http://schemas.openxmlformats.org/officeDocument/2006/relationships/image" Target="../media/image44.png"/><Relationship Id="rId6" Type="http://schemas.openxmlformats.org/officeDocument/2006/relationships/image" Target="../media/image36.png"/><Relationship Id="rId7" Type="http://schemas.openxmlformats.org/officeDocument/2006/relationships/image" Target="../media/image39.png"/><Relationship Id="rId8"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9.png"/><Relationship Id="rId4" Type="http://schemas.openxmlformats.org/officeDocument/2006/relationships/image" Target="../media/image23.png"/><Relationship Id="rId5" Type="http://schemas.openxmlformats.org/officeDocument/2006/relationships/image" Target="../media/image45.png"/><Relationship Id="rId6" Type="http://schemas.openxmlformats.org/officeDocument/2006/relationships/image" Target="../media/image1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20" Type="http://schemas.openxmlformats.org/officeDocument/2006/relationships/image" Target="../media/image15.png"/><Relationship Id="rId11" Type="http://schemas.openxmlformats.org/officeDocument/2006/relationships/image" Target="../media/image17.png"/><Relationship Id="rId10" Type="http://schemas.openxmlformats.org/officeDocument/2006/relationships/image" Target="../media/image103.png"/><Relationship Id="rId13" Type="http://schemas.openxmlformats.org/officeDocument/2006/relationships/image" Target="../media/image42.png"/><Relationship Id="rId12" Type="http://schemas.openxmlformats.org/officeDocument/2006/relationships/image" Target="../media/image55.png"/><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7.png"/><Relationship Id="rId4" Type="http://schemas.openxmlformats.org/officeDocument/2006/relationships/image" Target="../media/image66.png"/><Relationship Id="rId9" Type="http://schemas.openxmlformats.org/officeDocument/2006/relationships/image" Target="../media/image114.png"/><Relationship Id="rId15" Type="http://schemas.openxmlformats.org/officeDocument/2006/relationships/image" Target="../media/image41.png"/><Relationship Id="rId14" Type="http://schemas.openxmlformats.org/officeDocument/2006/relationships/image" Target="../media/image48.png"/><Relationship Id="rId17" Type="http://schemas.openxmlformats.org/officeDocument/2006/relationships/image" Target="../media/image54.png"/><Relationship Id="rId16" Type="http://schemas.openxmlformats.org/officeDocument/2006/relationships/image" Target="../media/image59.png"/><Relationship Id="rId5" Type="http://schemas.openxmlformats.org/officeDocument/2006/relationships/image" Target="../media/image56.png"/><Relationship Id="rId19" Type="http://schemas.openxmlformats.org/officeDocument/2006/relationships/image" Target="../media/image46.png"/><Relationship Id="rId6" Type="http://schemas.openxmlformats.org/officeDocument/2006/relationships/image" Target="../media/image51.png"/><Relationship Id="rId18" Type="http://schemas.openxmlformats.org/officeDocument/2006/relationships/image" Target="../media/image104.png"/><Relationship Id="rId7" Type="http://schemas.openxmlformats.org/officeDocument/2006/relationships/image" Target="../media/image50.png"/><Relationship Id="rId8"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22.png"/><Relationship Id="rId13" Type="http://schemas.openxmlformats.org/officeDocument/2006/relationships/image" Target="../media/image6.png"/><Relationship Id="rId12"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27.png"/><Relationship Id="rId15" Type="http://schemas.openxmlformats.org/officeDocument/2006/relationships/image" Target="../media/image8.png"/><Relationship Id="rId14" Type="http://schemas.openxmlformats.org/officeDocument/2006/relationships/image" Target="../media/image4.png"/><Relationship Id="rId17" Type="http://schemas.openxmlformats.org/officeDocument/2006/relationships/image" Target="../media/image18.png"/><Relationship Id="rId16" Type="http://schemas.openxmlformats.org/officeDocument/2006/relationships/image" Target="../media/image37.png"/><Relationship Id="rId5" Type="http://schemas.openxmlformats.org/officeDocument/2006/relationships/image" Target="../media/image9.png"/><Relationship Id="rId19" Type="http://schemas.openxmlformats.org/officeDocument/2006/relationships/image" Target="../media/image33.png"/><Relationship Id="rId6" Type="http://schemas.openxmlformats.org/officeDocument/2006/relationships/image" Target="../media/image5.png"/><Relationship Id="rId18" Type="http://schemas.openxmlformats.org/officeDocument/2006/relationships/image" Target="../media/image14.png"/><Relationship Id="rId7" Type="http://schemas.openxmlformats.org/officeDocument/2006/relationships/image" Target="../media/image7.png"/><Relationship Id="rId8"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58.png"/><Relationship Id="rId5" Type="http://schemas.openxmlformats.org/officeDocument/2006/relationships/image" Target="../media/image62.png"/><Relationship Id="rId6" Type="http://schemas.openxmlformats.org/officeDocument/2006/relationships/image" Target="../media/image6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4.jpg"/><Relationship Id="rId4" Type="http://schemas.openxmlformats.org/officeDocument/2006/relationships/image" Target="../media/image11.png"/><Relationship Id="rId5" Type="http://schemas.openxmlformats.org/officeDocument/2006/relationships/image" Target="../media/image23.png"/><Relationship Id="rId6" Type="http://schemas.openxmlformats.org/officeDocument/2006/relationships/hyperlink" Target="https://www.checklyhq.com/case-study/modernizing-linkedins-monitoring-infrastructure/#colin-bookman" TargetMode="External"/><Relationship Id="rId7"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65.png"/><Relationship Id="rId5" Type="http://schemas.openxmlformats.org/officeDocument/2006/relationships/image" Target="../media/image69.png"/><Relationship Id="rId6"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68.png"/><Relationship Id="rId4" Type="http://schemas.openxmlformats.org/officeDocument/2006/relationships/image" Target="../media/image23.png"/><Relationship Id="rId5" Type="http://schemas.openxmlformats.org/officeDocument/2006/relationships/image" Target="../media/image67.png"/><Relationship Id="rId6" Type="http://schemas.openxmlformats.org/officeDocument/2006/relationships/image" Target="../media/image76.png"/><Relationship Id="rId7" Type="http://schemas.openxmlformats.org/officeDocument/2006/relationships/image" Target="../media/image28.png"/><Relationship Id="rId8" Type="http://schemas.openxmlformats.org/officeDocument/2006/relationships/image" Target="../media/image7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3.png"/><Relationship Id="rId4" Type="http://schemas.openxmlformats.org/officeDocument/2006/relationships/image" Target="../media/image95.png"/><Relationship Id="rId5" Type="http://schemas.openxmlformats.org/officeDocument/2006/relationships/image" Target="../media/image82.png"/><Relationship Id="rId6" Type="http://schemas.openxmlformats.org/officeDocument/2006/relationships/image" Target="../media/image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5.png"/><Relationship Id="rId4" Type="http://schemas.openxmlformats.org/officeDocument/2006/relationships/image" Target="../media/image110.png"/><Relationship Id="rId5" Type="http://schemas.openxmlformats.org/officeDocument/2006/relationships/image" Target="../media/image8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80.png"/><Relationship Id="rId7" Type="http://schemas.openxmlformats.org/officeDocument/2006/relationships/image" Target="../media/image88.png"/><Relationship Id="rId8" Type="http://schemas.openxmlformats.org/officeDocument/2006/relationships/image" Target="../media/image8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12.png"/><Relationship Id="rId6" Type="http://schemas.openxmlformats.org/officeDocument/2006/relationships/image" Target="../media/image16.png"/><Relationship Id="rId7" Type="http://schemas.openxmlformats.org/officeDocument/2006/relationships/image" Target="../media/image26.png"/><Relationship Id="rId8"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10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9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36.png"/><Relationship Id="rId9" Type="http://schemas.openxmlformats.org/officeDocument/2006/relationships/image" Target="../media/image112.png"/><Relationship Id="rId5" Type="http://schemas.openxmlformats.org/officeDocument/2006/relationships/image" Target="../media/image39.png"/><Relationship Id="rId6" Type="http://schemas.openxmlformats.org/officeDocument/2006/relationships/image" Target="../media/image34.png"/><Relationship Id="rId7" Type="http://schemas.openxmlformats.org/officeDocument/2006/relationships/image" Target="../media/image38.png"/><Relationship Id="rId8"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94.png"/><Relationship Id="rId5" Type="http://schemas.openxmlformats.org/officeDocument/2006/relationships/image" Target="../media/image98.png"/><Relationship Id="rId6" Type="http://schemas.openxmlformats.org/officeDocument/2006/relationships/image" Target="../media/image101.png"/><Relationship Id="rId7" Type="http://schemas.openxmlformats.org/officeDocument/2006/relationships/image" Target="../media/image9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0.png"/><Relationship Id="rId4" Type="http://schemas.openxmlformats.org/officeDocument/2006/relationships/image" Target="../media/image96.png"/><Relationship Id="rId5" Type="http://schemas.openxmlformats.org/officeDocument/2006/relationships/image" Target="../media/image109.png"/><Relationship Id="rId6" Type="http://schemas.openxmlformats.org/officeDocument/2006/relationships/image" Target="../media/image83.png"/><Relationship Id="rId7" Type="http://schemas.openxmlformats.org/officeDocument/2006/relationships/image" Target="../media/image108.png"/><Relationship Id="rId8" Type="http://schemas.openxmlformats.org/officeDocument/2006/relationships/image" Target="../media/image10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1.png"/><Relationship Id="rId4" Type="http://schemas.openxmlformats.org/officeDocument/2006/relationships/image" Target="../media/image102.png"/><Relationship Id="rId5" Type="http://schemas.openxmlformats.org/officeDocument/2006/relationships/image" Target="../media/image96.png"/></Relationships>
</file>

<file path=ppt/slides/_rels/slide39.xml.rels><?xml version="1.0" encoding="UTF-8" standalone="yes"?><Relationships xmlns="http://schemas.openxmlformats.org/package/2006/relationships"><Relationship Id="rId10" Type="http://schemas.openxmlformats.org/officeDocument/2006/relationships/image" Target="../media/image63.png"/><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3.png"/><Relationship Id="rId4" Type="http://schemas.openxmlformats.org/officeDocument/2006/relationships/image" Target="../media/image31.png"/><Relationship Id="rId9" Type="http://schemas.openxmlformats.org/officeDocument/2006/relationships/image" Target="../media/image38.png"/><Relationship Id="rId5" Type="http://schemas.openxmlformats.org/officeDocument/2006/relationships/image" Target="../media/image28.png"/><Relationship Id="rId6" Type="http://schemas.openxmlformats.org/officeDocument/2006/relationships/image" Target="../media/image36.png"/><Relationship Id="rId7" Type="http://schemas.openxmlformats.org/officeDocument/2006/relationships/image" Target="../media/image39.png"/><Relationship Id="rId8"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29.png"/><Relationship Id="rId7" Type="http://schemas.openxmlformats.org/officeDocument/2006/relationships/image" Target="../media/image32.png"/><Relationship Id="rId8"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594"/>
            </a:gs>
            <a:gs pos="100000">
              <a:srgbClr val="020810"/>
            </a:gs>
          </a:gsLst>
          <a:path path="circle">
            <a:fillToRect b="50%" l="50%" r="50%" t="50%"/>
          </a:path>
          <a:tileRect/>
        </a:gradFill>
      </p:bgPr>
    </p:bg>
    <p:spTree>
      <p:nvGrpSpPr>
        <p:cNvPr id="55" name="Shape 55"/>
        <p:cNvGrpSpPr/>
        <p:nvPr/>
      </p:nvGrpSpPr>
      <p:grpSpPr>
        <a:xfrm>
          <a:off x="0" y="0"/>
          <a:ext cx="0" cy="0"/>
          <a:chOff x="0" y="0"/>
          <a:chExt cx="0" cy="0"/>
        </a:xfrm>
      </p:grpSpPr>
      <p:pic>
        <p:nvPicPr>
          <p:cNvPr id="56" name="Google Shape;56;p14"/>
          <p:cNvPicPr preferRelativeResize="0"/>
          <p:nvPr/>
        </p:nvPicPr>
        <p:blipFill>
          <a:blip r:embed="rId3">
            <a:alphaModFix/>
          </a:blip>
          <a:stretch>
            <a:fillRect/>
          </a:stretch>
        </p:blipFill>
        <p:spPr>
          <a:xfrm>
            <a:off x="0" y="316850"/>
            <a:ext cx="9143999" cy="4445649"/>
          </a:xfrm>
          <a:prstGeom prst="rect">
            <a:avLst/>
          </a:prstGeom>
          <a:noFill/>
          <a:ln>
            <a:noFill/>
          </a:ln>
        </p:spPr>
      </p:pic>
      <p:sp>
        <p:nvSpPr>
          <p:cNvPr id="57" name="Google Shape;57;p14"/>
          <p:cNvSpPr txBox="1"/>
          <p:nvPr>
            <p:ph type="ctrTitle"/>
          </p:nvPr>
        </p:nvSpPr>
        <p:spPr>
          <a:xfrm>
            <a:off x="1476750" y="1105750"/>
            <a:ext cx="6190500" cy="1270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3600">
                <a:solidFill>
                  <a:srgbClr val="FFFFFF"/>
                </a:solidFill>
                <a:latin typeface="Inter"/>
                <a:ea typeface="Inter"/>
                <a:cs typeface="Inter"/>
                <a:sym typeface="Inter"/>
              </a:rPr>
              <a:t>Modern Monitoring.</a:t>
            </a:r>
            <a:endParaRPr sz="3600" u="sng">
              <a:solidFill>
                <a:schemeClr val="hlink"/>
              </a:solidFill>
              <a:latin typeface="Inter"/>
              <a:ea typeface="Inter"/>
              <a:cs typeface="Inter"/>
              <a:sym typeface="Inter"/>
            </a:endParaRPr>
          </a:p>
          <a:p>
            <a:pPr indent="0" lvl="0" marL="0" rtl="0" algn="ctr">
              <a:spcBef>
                <a:spcPts val="1000"/>
              </a:spcBef>
              <a:spcAft>
                <a:spcPts val="0"/>
              </a:spcAft>
              <a:buSzPts val="990"/>
              <a:buNone/>
            </a:pPr>
            <a:r>
              <a:t/>
            </a:r>
            <a:endParaRPr sz="3280">
              <a:solidFill>
                <a:schemeClr val="lt1"/>
              </a:solidFill>
              <a:latin typeface="Inter SemiBold"/>
              <a:ea typeface="Inter SemiBold"/>
              <a:cs typeface="Inter SemiBold"/>
              <a:sym typeface="Inter SemiBold"/>
            </a:endParaRPr>
          </a:p>
          <a:p>
            <a:pPr indent="0" lvl="0" marL="0" rtl="0" algn="l">
              <a:spcBef>
                <a:spcPts val="0"/>
              </a:spcBef>
              <a:spcAft>
                <a:spcPts val="0"/>
              </a:spcAft>
              <a:buSzPts val="990"/>
              <a:buNone/>
            </a:pPr>
            <a:r>
              <a:t/>
            </a:r>
            <a:endParaRPr sz="770">
              <a:solidFill>
                <a:schemeClr val="lt1"/>
              </a:solidFill>
              <a:latin typeface="Inter SemiBold"/>
              <a:ea typeface="Inter SemiBold"/>
              <a:cs typeface="Inter SemiBold"/>
              <a:sym typeface="Inter SemiBold"/>
            </a:endParaRPr>
          </a:p>
        </p:txBody>
      </p:sp>
      <p:sp>
        <p:nvSpPr>
          <p:cNvPr id="58" name="Google Shape;58;p14"/>
          <p:cNvSpPr txBox="1"/>
          <p:nvPr/>
        </p:nvSpPr>
        <p:spPr>
          <a:xfrm>
            <a:off x="2240550" y="1546150"/>
            <a:ext cx="4662900" cy="105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600">
                <a:solidFill>
                  <a:schemeClr val="lt1"/>
                </a:solidFill>
                <a:latin typeface="Inter"/>
                <a:ea typeface="Inter"/>
                <a:cs typeface="Inter"/>
                <a:sym typeface="Inter"/>
              </a:rPr>
              <a:t>A monitoring platform built for engineering.</a:t>
            </a:r>
            <a:endParaRPr sz="1600">
              <a:solidFill>
                <a:schemeClr val="lt1"/>
              </a:solidFill>
              <a:latin typeface="Inter"/>
              <a:ea typeface="Inter"/>
              <a:cs typeface="Inter"/>
              <a:sym typeface="Inter"/>
            </a:endParaRPr>
          </a:p>
          <a:p>
            <a:pPr indent="0" lvl="0" marL="0" rtl="0" algn="ctr">
              <a:spcBef>
                <a:spcPts val="1000"/>
              </a:spcBef>
              <a:spcAft>
                <a:spcPts val="0"/>
              </a:spcAft>
              <a:buClr>
                <a:schemeClr val="dk1"/>
              </a:buClr>
              <a:buSzPts val="990"/>
              <a:buFont typeface="Arial"/>
              <a:buNone/>
            </a:pPr>
            <a:r>
              <a:t/>
            </a:r>
            <a:endParaRPr sz="1600">
              <a:solidFill>
                <a:schemeClr val="lt1"/>
              </a:solidFill>
              <a:latin typeface="Inter"/>
              <a:ea typeface="Inter"/>
              <a:cs typeface="Inter"/>
              <a:sym typeface="Inter"/>
            </a:endParaRPr>
          </a:p>
          <a:p>
            <a:pPr indent="0" lvl="0" marL="0" rtl="0" algn="ctr">
              <a:spcBef>
                <a:spcPts val="0"/>
              </a:spcBef>
              <a:spcAft>
                <a:spcPts val="0"/>
              </a:spcAft>
              <a:buNone/>
            </a:pPr>
            <a:r>
              <a:t/>
            </a:r>
            <a:endParaRPr sz="1600">
              <a:solidFill>
                <a:schemeClr val="lt1"/>
              </a:solidFill>
              <a:latin typeface="Inter Medium"/>
              <a:ea typeface="Inter Medium"/>
              <a:cs typeface="Inter Medium"/>
              <a:sym typeface="Inter Medium"/>
            </a:endParaRPr>
          </a:p>
        </p:txBody>
      </p:sp>
      <p:sp>
        <p:nvSpPr>
          <p:cNvPr id="59" name="Google Shape;59;p14"/>
          <p:cNvSpPr txBox="1"/>
          <p:nvPr/>
        </p:nvSpPr>
        <p:spPr>
          <a:xfrm>
            <a:off x="2592850" y="4082475"/>
            <a:ext cx="404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Inter"/>
                <a:ea typeface="Inter"/>
                <a:cs typeface="Inter"/>
                <a:sym typeface="Inter"/>
              </a:rPr>
              <a:t>DETECT.  COMMUNICATE.  RESOLVE.</a:t>
            </a:r>
            <a:endParaRPr b="1" sz="1200">
              <a:solidFill>
                <a:schemeClr val="lt1"/>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594"/>
            </a:gs>
            <a:gs pos="100000">
              <a:srgbClr val="020810"/>
            </a:gs>
          </a:gsLst>
          <a:lin ang="5400012" scaled="0"/>
        </a:gradFill>
      </p:bgPr>
    </p:bg>
    <p:spTree>
      <p:nvGrpSpPr>
        <p:cNvPr id="263" name="Shape 263"/>
        <p:cNvGrpSpPr/>
        <p:nvPr/>
      </p:nvGrpSpPr>
      <p:grpSpPr>
        <a:xfrm>
          <a:off x="0" y="0"/>
          <a:ext cx="0" cy="0"/>
          <a:chOff x="0" y="0"/>
          <a:chExt cx="0" cy="0"/>
        </a:xfrm>
      </p:grpSpPr>
      <p:pic>
        <p:nvPicPr>
          <p:cNvPr id="264" name="Google Shape;264;p23"/>
          <p:cNvPicPr preferRelativeResize="0"/>
          <p:nvPr/>
        </p:nvPicPr>
        <p:blipFill>
          <a:blip r:embed="rId3">
            <a:alphaModFix/>
          </a:blip>
          <a:stretch>
            <a:fillRect/>
          </a:stretch>
        </p:blipFill>
        <p:spPr>
          <a:xfrm>
            <a:off x="8234859" y="234875"/>
            <a:ext cx="457200" cy="457200"/>
          </a:xfrm>
          <a:prstGeom prst="rect">
            <a:avLst/>
          </a:prstGeom>
          <a:noFill/>
          <a:ln>
            <a:noFill/>
          </a:ln>
        </p:spPr>
      </p:pic>
      <p:pic>
        <p:nvPicPr>
          <p:cNvPr id="265" name="Google Shape;265;p23"/>
          <p:cNvPicPr preferRelativeResize="0"/>
          <p:nvPr/>
        </p:nvPicPr>
        <p:blipFill rotWithShape="1">
          <a:blip r:embed="rId4">
            <a:alphaModFix/>
          </a:blip>
          <a:srcRect b="0" l="14083" r="9830" t="0"/>
          <a:stretch/>
        </p:blipFill>
        <p:spPr>
          <a:xfrm>
            <a:off x="0" y="4661850"/>
            <a:ext cx="9144000" cy="1294440"/>
          </a:xfrm>
          <a:prstGeom prst="rect">
            <a:avLst/>
          </a:prstGeom>
          <a:noFill/>
          <a:ln>
            <a:noFill/>
          </a:ln>
        </p:spPr>
      </p:pic>
      <p:sp>
        <p:nvSpPr>
          <p:cNvPr id="266" name="Google Shape;266;p23"/>
          <p:cNvSpPr txBox="1"/>
          <p:nvPr/>
        </p:nvSpPr>
        <p:spPr>
          <a:xfrm>
            <a:off x="647500" y="1155050"/>
            <a:ext cx="3419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rgbClr val="EEEEEE"/>
                </a:solidFill>
                <a:latin typeface="Inter"/>
                <a:ea typeface="Inter"/>
                <a:cs typeface="Inter"/>
                <a:sym typeface="Inter"/>
              </a:rPr>
              <a:t>Engineering Teams</a:t>
            </a:r>
            <a:endParaRPr sz="1900">
              <a:solidFill>
                <a:srgbClr val="EEEEEE"/>
              </a:solidFill>
              <a:latin typeface="Inter"/>
              <a:ea typeface="Inter"/>
              <a:cs typeface="Inter"/>
              <a:sym typeface="Inter"/>
            </a:endParaRPr>
          </a:p>
        </p:txBody>
      </p:sp>
      <p:sp>
        <p:nvSpPr>
          <p:cNvPr id="267" name="Google Shape;267;p23"/>
          <p:cNvSpPr txBox="1"/>
          <p:nvPr/>
        </p:nvSpPr>
        <p:spPr>
          <a:xfrm>
            <a:off x="5076800" y="1155050"/>
            <a:ext cx="3419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rgbClr val="EEEEEE"/>
                </a:solidFill>
                <a:latin typeface="Inter"/>
                <a:ea typeface="Inter"/>
                <a:cs typeface="Inter"/>
                <a:sym typeface="Inter"/>
              </a:rPr>
              <a:t>Non-Technical Teams</a:t>
            </a:r>
            <a:endParaRPr sz="1900">
              <a:solidFill>
                <a:srgbClr val="EEEEEE"/>
              </a:solidFill>
              <a:latin typeface="Inter"/>
              <a:ea typeface="Inter"/>
              <a:cs typeface="Inter"/>
              <a:sym typeface="Inter"/>
            </a:endParaRPr>
          </a:p>
        </p:txBody>
      </p:sp>
      <p:sp>
        <p:nvSpPr>
          <p:cNvPr id="268" name="Google Shape;268;p23"/>
          <p:cNvSpPr/>
          <p:nvPr/>
        </p:nvSpPr>
        <p:spPr>
          <a:xfrm>
            <a:off x="1063100" y="1587012"/>
            <a:ext cx="2588500" cy="1359637"/>
          </a:xfrm>
          <a:prstGeom prst="flowChartManualOperation">
            <a:avLst/>
          </a:prstGeom>
          <a:solidFill>
            <a:srgbClr val="0075FF">
              <a:alpha val="2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 name="Google Shape;269;p23"/>
          <p:cNvSpPr/>
          <p:nvPr/>
        </p:nvSpPr>
        <p:spPr>
          <a:xfrm>
            <a:off x="5492400" y="1585774"/>
            <a:ext cx="2588500" cy="1359637"/>
          </a:xfrm>
          <a:prstGeom prst="flowChartManualOperation">
            <a:avLst/>
          </a:prstGeom>
          <a:solidFill>
            <a:srgbClr val="0075FF">
              <a:alpha val="2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0" name="Google Shape;270;p23"/>
          <p:cNvPicPr preferRelativeResize="0"/>
          <p:nvPr/>
        </p:nvPicPr>
        <p:blipFill>
          <a:blip r:embed="rId5">
            <a:alphaModFix/>
          </a:blip>
          <a:stretch>
            <a:fillRect/>
          </a:stretch>
        </p:blipFill>
        <p:spPr>
          <a:xfrm>
            <a:off x="6271575" y="2340420"/>
            <a:ext cx="376801" cy="381355"/>
          </a:xfrm>
          <a:prstGeom prst="rect">
            <a:avLst/>
          </a:prstGeom>
          <a:noFill/>
          <a:ln>
            <a:noFill/>
          </a:ln>
        </p:spPr>
      </p:pic>
      <p:pic>
        <p:nvPicPr>
          <p:cNvPr id="271" name="Google Shape;271;p23"/>
          <p:cNvPicPr preferRelativeResize="0"/>
          <p:nvPr/>
        </p:nvPicPr>
        <p:blipFill>
          <a:blip r:embed="rId6">
            <a:alphaModFix/>
          </a:blip>
          <a:stretch>
            <a:fillRect/>
          </a:stretch>
        </p:blipFill>
        <p:spPr>
          <a:xfrm>
            <a:off x="7213942" y="1822320"/>
            <a:ext cx="333873" cy="358554"/>
          </a:xfrm>
          <a:prstGeom prst="rect">
            <a:avLst/>
          </a:prstGeom>
          <a:noFill/>
          <a:ln>
            <a:noFill/>
          </a:ln>
        </p:spPr>
      </p:pic>
      <p:pic>
        <p:nvPicPr>
          <p:cNvPr id="272" name="Google Shape;272;p23"/>
          <p:cNvPicPr preferRelativeResize="0"/>
          <p:nvPr/>
        </p:nvPicPr>
        <p:blipFill>
          <a:blip r:embed="rId7">
            <a:alphaModFix/>
          </a:blip>
          <a:stretch>
            <a:fillRect/>
          </a:stretch>
        </p:blipFill>
        <p:spPr>
          <a:xfrm>
            <a:off x="6592850" y="1809127"/>
            <a:ext cx="333875" cy="384938"/>
          </a:xfrm>
          <a:prstGeom prst="rect">
            <a:avLst/>
          </a:prstGeom>
          <a:noFill/>
          <a:ln>
            <a:noFill/>
          </a:ln>
        </p:spPr>
      </p:pic>
      <p:pic>
        <p:nvPicPr>
          <p:cNvPr id="273" name="Google Shape;273;p23"/>
          <p:cNvPicPr preferRelativeResize="0"/>
          <p:nvPr/>
        </p:nvPicPr>
        <p:blipFill rotWithShape="1">
          <a:blip r:embed="rId8">
            <a:alphaModFix/>
          </a:blip>
          <a:srcRect b="0" l="0" r="81421" t="0"/>
          <a:stretch/>
        </p:blipFill>
        <p:spPr>
          <a:xfrm>
            <a:off x="6881938" y="2370763"/>
            <a:ext cx="376801" cy="320670"/>
          </a:xfrm>
          <a:prstGeom prst="rect">
            <a:avLst/>
          </a:prstGeom>
          <a:noFill/>
          <a:ln>
            <a:noFill/>
          </a:ln>
        </p:spPr>
      </p:pic>
      <p:pic>
        <p:nvPicPr>
          <p:cNvPr id="274" name="Google Shape;274;p23"/>
          <p:cNvPicPr preferRelativeResize="0"/>
          <p:nvPr/>
        </p:nvPicPr>
        <p:blipFill rotWithShape="1">
          <a:blip r:embed="rId9">
            <a:alphaModFix/>
          </a:blip>
          <a:srcRect b="35893" l="23138" r="23511" t="0"/>
          <a:stretch/>
        </p:blipFill>
        <p:spPr>
          <a:xfrm>
            <a:off x="6025487" y="1843806"/>
            <a:ext cx="333825" cy="315551"/>
          </a:xfrm>
          <a:prstGeom prst="rect">
            <a:avLst/>
          </a:prstGeom>
          <a:noFill/>
          <a:ln>
            <a:noFill/>
          </a:ln>
        </p:spPr>
      </p:pic>
      <p:pic>
        <p:nvPicPr>
          <p:cNvPr id="275" name="Google Shape;275;p23"/>
          <p:cNvPicPr preferRelativeResize="0"/>
          <p:nvPr/>
        </p:nvPicPr>
        <p:blipFill>
          <a:blip r:embed="rId10">
            <a:alphaModFix/>
          </a:blip>
          <a:stretch>
            <a:fillRect/>
          </a:stretch>
        </p:blipFill>
        <p:spPr>
          <a:xfrm>
            <a:off x="1859425" y="1943174"/>
            <a:ext cx="315550" cy="236653"/>
          </a:xfrm>
          <a:prstGeom prst="rect">
            <a:avLst/>
          </a:prstGeom>
          <a:noFill/>
          <a:ln>
            <a:noFill/>
          </a:ln>
        </p:spPr>
      </p:pic>
      <p:pic>
        <p:nvPicPr>
          <p:cNvPr id="276" name="Google Shape;276;p23"/>
          <p:cNvPicPr preferRelativeResize="0"/>
          <p:nvPr/>
        </p:nvPicPr>
        <p:blipFill>
          <a:blip r:embed="rId11">
            <a:alphaModFix/>
          </a:blip>
          <a:stretch>
            <a:fillRect/>
          </a:stretch>
        </p:blipFill>
        <p:spPr>
          <a:xfrm>
            <a:off x="2433140" y="2319975"/>
            <a:ext cx="315550" cy="315550"/>
          </a:xfrm>
          <a:prstGeom prst="rect">
            <a:avLst/>
          </a:prstGeom>
          <a:noFill/>
          <a:ln>
            <a:noFill/>
          </a:ln>
        </p:spPr>
      </p:pic>
      <p:pic>
        <p:nvPicPr>
          <p:cNvPr id="277" name="Google Shape;277;p23"/>
          <p:cNvPicPr preferRelativeResize="0"/>
          <p:nvPr/>
        </p:nvPicPr>
        <p:blipFill>
          <a:blip r:embed="rId12">
            <a:alphaModFix/>
          </a:blip>
          <a:stretch>
            <a:fillRect/>
          </a:stretch>
        </p:blipFill>
        <p:spPr>
          <a:xfrm>
            <a:off x="2433157" y="1873100"/>
            <a:ext cx="376800" cy="376800"/>
          </a:xfrm>
          <a:prstGeom prst="rect">
            <a:avLst/>
          </a:prstGeom>
          <a:noFill/>
          <a:ln>
            <a:noFill/>
          </a:ln>
        </p:spPr>
      </p:pic>
      <p:pic>
        <p:nvPicPr>
          <p:cNvPr id="278" name="Google Shape;278;p23"/>
          <p:cNvPicPr preferRelativeResize="0"/>
          <p:nvPr/>
        </p:nvPicPr>
        <p:blipFill>
          <a:blip r:embed="rId3">
            <a:alphaModFix/>
          </a:blip>
          <a:stretch>
            <a:fillRect/>
          </a:stretch>
        </p:blipFill>
        <p:spPr>
          <a:xfrm>
            <a:off x="4343409" y="3397975"/>
            <a:ext cx="457200" cy="457200"/>
          </a:xfrm>
          <a:prstGeom prst="rect">
            <a:avLst/>
          </a:prstGeom>
          <a:noFill/>
          <a:ln>
            <a:noFill/>
          </a:ln>
        </p:spPr>
      </p:pic>
      <p:sp>
        <p:nvSpPr>
          <p:cNvPr id="279" name="Google Shape;279;p23"/>
          <p:cNvSpPr txBox="1"/>
          <p:nvPr>
            <p:ph type="title"/>
          </p:nvPr>
        </p:nvSpPr>
        <p:spPr>
          <a:xfrm>
            <a:off x="2583650" y="238300"/>
            <a:ext cx="4246200" cy="916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SzPts val="990"/>
              <a:buNone/>
            </a:pPr>
            <a:r>
              <a:rPr lang="en" sz="2720">
                <a:solidFill>
                  <a:schemeClr val="lt1"/>
                </a:solidFill>
              </a:rPr>
              <a:t>AI Bridges The Gap Between Teams</a:t>
            </a:r>
            <a:endParaRPr b="0" sz="2720">
              <a:solidFill>
                <a:schemeClr val="lt1"/>
              </a:solidFill>
              <a:latin typeface="Inter Light"/>
              <a:ea typeface="Inter Light"/>
              <a:cs typeface="Inter Light"/>
              <a:sym typeface="Inter Light"/>
            </a:endParaRPr>
          </a:p>
        </p:txBody>
      </p:sp>
      <p:cxnSp>
        <p:nvCxnSpPr>
          <p:cNvPr id="280" name="Google Shape;280;p23"/>
          <p:cNvCxnSpPr>
            <a:stCxn id="268" idx="2"/>
            <a:endCxn id="278" idx="1"/>
          </p:cNvCxnSpPr>
          <p:nvPr/>
        </p:nvCxnSpPr>
        <p:spPr>
          <a:xfrm flipH="1" rot="-5400000">
            <a:off x="3010450" y="2293549"/>
            <a:ext cx="679800" cy="1986000"/>
          </a:xfrm>
          <a:prstGeom prst="curvedConnector2">
            <a:avLst/>
          </a:prstGeom>
          <a:noFill/>
          <a:ln cap="flat" cmpd="sng" w="9525">
            <a:solidFill>
              <a:schemeClr val="accent1"/>
            </a:solidFill>
            <a:prstDash val="solid"/>
            <a:round/>
            <a:headEnd len="med" w="med" type="none"/>
            <a:tailEnd len="med" w="med" type="none"/>
          </a:ln>
        </p:spPr>
      </p:cxnSp>
      <p:cxnSp>
        <p:nvCxnSpPr>
          <p:cNvPr id="281" name="Google Shape;281;p23"/>
          <p:cNvCxnSpPr>
            <a:stCxn id="269" idx="2"/>
            <a:endCxn id="278" idx="3"/>
          </p:cNvCxnSpPr>
          <p:nvPr/>
        </p:nvCxnSpPr>
        <p:spPr>
          <a:xfrm rot="5400000">
            <a:off x="5453000" y="2293061"/>
            <a:ext cx="681300" cy="1986000"/>
          </a:xfrm>
          <a:prstGeom prst="curvedConnector2">
            <a:avLst/>
          </a:prstGeom>
          <a:noFill/>
          <a:ln cap="flat" cmpd="sng" w="9525">
            <a:solidFill>
              <a:schemeClr val="accent1"/>
            </a:solidFill>
            <a:prstDash val="solid"/>
            <a:round/>
            <a:headEnd len="med" w="med" type="none"/>
            <a:tailEnd len="med" w="med" type="none"/>
          </a:ln>
        </p:spPr>
      </p:cxnSp>
      <p:sp>
        <p:nvSpPr>
          <p:cNvPr id="282" name="Google Shape;282;p23"/>
          <p:cNvSpPr txBox="1"/>
          <p:nvPr/>
        </p:nvSpPr>
        <p:spPr>
          <a:xfrm>
            <a:off x="1293600" y="3912250"/>
            <a:ext cx="6556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rPr>
              <a:t>Test Creation • Frequency • Locations • Status Pages • Alerts</a:t>
            </a:r>
            <a:endParaRPr sz="1800">
              <a:solidFill>
                <a:schemeClr val="lt1"/>
              </a:solidFill>
            </a:endParaRPr>
          </a:p>
        </p:txBody>
      </p:sp>
      <p:sp>
        <p:nvSpPr>
          <p:cNvPr id="283" name="Google Shape;283;p23"/>
          <p:cNvSpPr txBox="1"/>
          <p:nvPr/>
        </p:nvSpPr>
        <p:spPr>
          <a:xfrm>
            <a:off x="2383950" y="4232675"/>
            <a:ext cx="43761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accent6"/>
                </a:solidFill>
                <a:latin typeface="Inter"/>
                <a:ea typeface="Inter"/>
                <a:cs typeface="Inter"/>
                <a:sym typeface="Inter"/>
              </a:rPr>
              <a:t>Just use AI to build, manage, and deploy</a:t>
            </a:r>
            <a:endParaRPr sz="1300">
              <a:solidFill>
                <a:schemeClr val="accent6"/>
              </a:solidFill>
              <a:latin typeface="Inter"/>
              <a:ea typeface="Inter"/>
              <a:cs typeface="Inter"/>
              <a:sym typeface="Inter"/>
            </a:endParaRPr>
          </a:p>
        </p:txBody>
      </p:sp>
      <p:pic>
        <p:nvPicPr>
          <p:cNvPr id="284" name="Google Shape;284;p23"/>
          <p:cNvPicPr preferRelativeResize="0"/>
          <p:nvPr/>
        </p:nvPicPr>
        <p:blipFill>
          <a:blip r:embed="rId13">
            <a:alphaModFix/>
          </a:blip>
          <a:stretch>
            <a:fillRect/>
          </a:stretch>
        </p:blipFill>
        <p:spPr>
          <a:xfrm>
            <a:off x="1884825" y="2345375"/>
            <a:ext cx="264750" cy="264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594"/>
            </a:gs>
            <a:gs pos="100000">
              <a:srgbClr val="020810"/>
            </a:gs>
          </a:gsLst>
          <a:path path="circle">
            <a:fillToRect b="50%" l="50%" r="50%" t="50%"/>
          </a:path>
          <a:tileRect/>
        </a:gradFill>
      </p:bgPr>
    </p:bg>
    <p:spTree>
      <p:nvGrpSpPr>
        <p:cNvPr id="288" name="Shape 288"/>
        <p:cNvGrpSpPr/>
        <p:nvPr/>
      </p:nvGrpSpPr>
      <p:grpSpPr>
        <a:xfrm>
          <a:off x="0" y="0"/>
          <a:ext cx="0" cy="0"/>
          <a:chOff x="0" y="0"/>
          <a:chExt cx="0" cy="0"/>
        </a:xfrm>
      </p:grpSpPr>
      <p:sp>
        <p:nvSpPr>
          <p:cNvPr id="289" name="Google Shape;289;p24"/>
          <p:cNvSpPr txBox="1"/>
          <p:nvPr>
            <p:ph type="title"/>
          </p:nvPr>
        </p:nvSpPr>
        <p:spPr>
          <a:xfrm>
            <a:off x="330048" y="274639"/>
            <a:ext cx="8517300" cy="493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0" lang="en" sz="3200">
                <a:solidFill>
                  <a:schemeClr val="lt2"/>
                </a:solidFill>
              </a:rPr>
              <a:t>The Application Reliability Platform</a:t>
            </a:r>
            <a:endParaRPr b="0" sz="3200">
              <a:solidFill>
                <a:schemeClr val="lt2"/>
              </a:solidFill>
            </a:endParaRPr>
          </a:p>
        </p:txBody>
      </p:sp>
      <p:pic>
        <p:nvPicPr>
          <p:cNvPr id="290" name="Google Shape;290;p24"/>
          <p:cNvPicPr preferRelativeResize="0"/>
          <p:nvPr/>
        </p:nvPicPr>
        <p:blipFill>
          <a:blip r:embed="rId3">
            <a:alphaModFix/>
          </a:blip>
          <a:stretch>
            <a:fillRect/>
          </a:stretch>
        </p:blipFill>
        <p:spPr>
          <a:xfrm>
            <a:off x="4144413" y="2718075"/>
            <a:ext cx="855175" cy="855175"/>
          </a:xfrm>
          <a:prstGeom prst="rect">
            <a:avLst/>
          </a:prstGeom>
          <a:noFill/>
          <a:ln>
            <a:noFill/>
          </a:ln>
        </p:spPr>
      </p:pic>
      <p:cxnSp>
        <p:nvCxnSpPr>
          <p:cNvPr id="291" name="Google Shape;291;p24"/>
          <p:cNvCxnSpPr>
            <a:stCxn id="292" idx="3"/>
            <a:endCxn id="293" idx="1"/>
          </p:cNvCxnSpPr>
          <p:nvPr/>
        </p:nvCxnSpPr>
        <p:spPr>
          <a:xfrm>
            <a:off x="2894838" y="1522475"/>
            <a:ext cx="1312800" cy="0"/>
          </a:xfrm>
          <a:prstGeom prst="straightConnector1">
            <a:avLst/>
          </a:prstGeom>
          <a:noFill/>
          <a:ln cap="flat" cmpd="sng" w="19050">
            <a:solidFill>
              <a:schemeClr val="lt2"/>
            </a:solidFill>
            <a:prstDash val="dash"/>
            <a:round/>
            <a:headEnd len="med" w="med" type="oval"/>
            <a:tailEnd len="med" w="med" type="oval"/>
          </a:ln>
        </p:spPr>
      </p:cxnSp>
      <p:cxnSp>
        <p:nvCxnSpPr>
          <p:cNvPr id="294" name="Google Shape;294;p24"/>
          <p:cNvCxnSpPr/>
          <p:nvPr/>
        </p:nvCxnSpPr>
        <p:spPr>
          <a:xfrm>
            <a:off x="4936309" y="1522475"/>
            <a:ext cx="1312800" cy="0"/>
          </a:xfrm>
          <a:prstGeom prst="straightConnector1">
            <a:avLst/>
          </a:prstGeom>
          <a:noFill/>
          <a:ln cap="flat" cmpd="sng" w="19050">
            <a:solidFill>
              <a:schemeClr val="dk2"/>
            </a:solidFill>
            <a:prstDash val="dash"/>
            <a:round/>
            <a:headEnd len="med" w="med" type="oval"/>
            <a:tailEnd len="med" w="med" type="oval"/>
          </a:ln>
        </p:spPr>
      </p:cxnSp>
      <p:cxnSp>
        <p:nvCxnSpPr>
          <p:cNvPr id="295" name="Google Shape;295;p24"/>
          <p:cNvCxnSpPr/>
          <p:nvPr/>
        </p:nvCxnSpPr>
        <p:spPr>
          <a:xfrm rot="900023">
            <a:off x="2512508" y="1935827"/>
            <a:ext cx="1396694" cy="806304"/>
          </a:xfrm>
          <a:prstGeom prst="straightConnector1">
            <a:avLst/>
          </a:prstGeom>
          <a:noFill/>
          <a:ln cap="flat" cmpd="sng" w="9525">
            <a:solidFill>
              <a:srgbClr val="2D8D22"/>
            </a:solidFill>
            <a:prstDash val="solid"/>
            <a:round/>
            <a:headEnd len="med" w="med" type="triangle"/>
            <a:tailEnd len="med" w="med" type="none"/>
          </a:ln>
        </p:spPr>
      </p:cxnSp>
      <p:cxnSp>
        <p:nvCxnSpPr>
          <p:cNvPr id="296" name="Google Shape;296;p24"/>
          <p:cNvCxnSpPr/>
          <p:nvPr/>
        </p:nvCxnSpPr>
        <p:spPr>
          <a:xfrm>
            <a:off x="2837175" y="1736550"/>
            <a:ext cx="1092900" cy="1092900"/>
          </a:xfrm>
          <a:prstGeom prst="straightConnector1">
            <a:avLst/>
          </a:prstGeom>
          <a:noFill/>
          <a:ln cap="flat" cmpd="sng" w="9525">
            <a:solidFill>
              <a:schemeClr val="accent1"/>
            </a:solidFill>
            <a:prstDash val="solid"/>
            <a:round/>
            <a:headEnd len="med" w="med" type="none"/>
            <a:tailEnd len="med" w="med" type="triangle"/>
          </a:ln>
        </p:spPr>
      </p:cxnSp>
      <p:cxnSp>
        <p:nvCxnSpPr>
          <p:cNvPr id="297" name="Google Shape;297;p24"/>
          <p:cNvCxnSpPr/>
          <p:nvPr/>
        </p:nvCxnSpPr>
        <p:spPr>
          <a:xfrm>
            <a:off x="4476797" y="1844784"/>
            <a:ext cx="0" cy="721500"/>
          </a:xfrm>
          <a:prstGeom prst="straightConnector1">
            <a:avLst/>
          </a:prstGeom>
          <a:noFill/>
          <a:ln cap="flat" cmpd="sng" w="9525">
            <a:solidFill>
              <a:schemeClr val="dk2"/>
            </a:solidFill>
            <a:prstDash val="solid"/>
            <a:round/>
            <a:headEnd len="med" w="med" type="triangle"/>
            <a:tailEnd len="med" w="med" type="none"/>
          </a:ln>
        </p:spPr>
      </p:cxnSp>
      <p:cxnSp>
        <p:nvCxnSpPr>
          <p:cNvPr id="298" name="Google Shape;298;p24"/>
          <p:cNvCxnSpPr/>
          <p:nvPr/>
        </p:nvCxnSpPr>
        <p:spPr>
          <a:xfrm>
            <a:off x="4676179" y="1879246"/>
            <a:ext cx="0" cy="728700"/>
          </a:xfrm>
          <a:prstGeom prst="straightConnector1">
            <a:avLst/>
          </a:prstGeom>
          <a:noFill/>
          <a:ln cap="flat" cmpd="sng" w="9525">
            <a:solidFill>
              <a:schemeClr val="dk2"/>
            </a:solidFill>
            <a:prstDash val="solid"/>
            <a:round/>
            <a:headEnd len="med" w="med" type="none"/>
            <a:tailEnd len="med" w="med" type="triangle"/>
          </a:ln>
        </p:spPr>
      </p:cxnSp>
      <p:pic>
        <p:nvPicPr>
          <p:cNvPr id="299" name="Google Shape;299;p24"/>
          <p:cNvPicPr preferRelativeResize="0"/>
          <p:nvPr/>
        </p:nvPicPr>
        <p:blipFill>
          <a:blip r:embed="rId4">
            <a:alphaModFix/>
          </a:blip>
          <a:stretch>
            <a:fillRect/>
          </a:stretch>
        </p:blipFill>
        <p:spPr>
          <a:xfrm>
            <a:off x="2843025" y="2605822"/>
            <a:ext cx="292500" cy="219366"/>
          </a:xfrm>
          <a:prstGeom prst="rect">
            <a:avLst/>
          </a:prstGeom>
          <a:noFill/>
          <a:ln>
            <a:noFill/>
          </a:ln>
        </p:spPr>
      </p:pic>
      <p:sp>
        <p:nvSpPr>
          <p:cNvPr id="300" name="Google Shape;300;p24"/>
          <p:cNvSpPr txBox="1"/>
          <p:nvPr/>
        </p:nvSpPr>
        <p:spPr>
          <a:xfrm rot="2700000">
            <a:off x="2438862" y="2353167"/>
            <a:ext cx="1454377" cy="30801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Playwright Tests</a:t>
            </a:r>
            <a:endParaRPr sz="800">
              <a:solidFill>
                <a:schemeClr val="lt1"/>
              </a:solidFill>
              <a:latin typeface="Inter"/>
              <a:ea typeface="Inter"/>
              <a:cs typeface="Inter"/>
              <a:sym typeface="Inter"/>
            </a:endParaRPr>
          </a:p>
        </p:txBody>
      </p:sp>
      <p:sp>
        <p:nvSpPr>
          <p:cNvPr id="301" name="Google Shape;301;p24"/>
          <p:cNvSpPr txBox="1"/>
          <p:nvPr/>
        </p:nvSpPr>
        <p:spPr>
          <a:xfrm rot="2700000">
            <a:off x="2776563" y="2016692"/>
            <a:ext cx="1456074" cy="30801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PW &amp; Otel Traces</a:t>
            </a:r>
            <a:endParaRPr sz="800">
              <a:solidFill>
                <a:schemeClr val="lt1"/>
              </a:solidFill>
              <a:latin typeface="Inter"/>
              <a:ea typeface="Inter"/>
              <a:cs typeface="Inter"/>
              <a:sym typeface="Inter"/>
            </a:endParaRPr>
          </a:p>
        </p:txBody>
      </p:sp>
      <p:pic>
        <p:nvPicPr>
          <p:cNvPr id="302" name="Google Shape;302;p24"/>
          <p:cNvPicPr preferRelativeResize="0"/>
          <p:nvPr/>
        </p:nvPicPr>
        <p:blipFill>
          <a:blip r:embed="rId5">
            <a:alphaModFix/>
          </a:blip>
          <a:stretch>
            <a:fillRect/>
          </a:stretch>
        </p:blipFill>
        <p:spPr>
          <a:xfrm>
            <a:off x="3558275" y="1828500"/>
            <a:ext cx="292500" cy="292500"/>
          </a:xfrm>
          <a:prstGeom prst="rect">
            <a:avLst/>
          </a:prstGeom>
          <a:noFill/>
          <a:ln>
            <a:noFill/>
          </a:ln>
        </p:spPr>
      </p:pic>
      <p:sp>
        <p:nvSpPr>
          <p:cNvPr id="303" name="Google Shape;303;p24"/>
          <p:cNvSpPr txBox="1"/>
          <p:nvPr/>
        </p:nvSpPr>
        <p:spPr>
          <a:xfrm>
            <a:off x="1334150" y="3452150"/>
            <a:ext cx="186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Inter"/>
                <a:ea typeface="Inter"/>
                <a:cs typeface="Inter"/>
                <a:sym typeface="Inter"/>
              </a:rPr>
              <a:t>Alerting</a:t>
            </a:r>
            <a:endParaRPr sz="1800">
              <a:solidFill>
                <a:schemeClr val="lt1"/>
              </a:solidFill>
              <a:latin typeface="Inter"/>
              <a:ea typeface="Inter"/>
              <a:cs typeface="Inter"/>
              <a:sym typeface="Inter"/>
            </a:endParaRPr>
          </a:p>
        </p:txBody>
      </p:sp>
      <p:sp>
        <p:nvSpPr>
          <p:cNvPr id="304" name="Google Shape;304;p24"/>
          <p:cNvSpPr txBox="1"/>
          <p:nvPr/>
        </p:nvSpPr>
        <p:spPr>
          <a:xfrm>
            <a:off x="1334150" y="3756950"/>
            <a:ext cx="2080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When failures happen alert the right team immediately</a:t>
            </a:r>
            <a:endParaRPr sz="1100">
              <a:solidFill>
                <a:schemeClr val="lt1"/>
              </a:solidFill>
              <a:latin typeface="Inter"/>
              <a:ea typeface="Inter"/>
              <a:cs typeface="Inter"/>
              <a:sym typeface="Inter"/>
            </a:endParaRPr>
          </a:p>
        </p:txBody>
      </p:sp>
      <p:sp>
        <p:nvSpPr>
          <p:cNvPr id="305" name="Google Shape;305;p24"/>
          <p:cNvSpPr txBox="1"/>
          <p:nvPr/>
        </p:nvSpPr>
        <p:spPr>
          <a:xfrm>
            <a:off x="5753750" y="3452150"/>
            <a:ext cx="186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Inter"/>
                <a:ea typeface="Inter"/>
                <a:cs typeface="Inter"/>
                <a:sym typeface="Inter"/>
              </a:rPr>
              <a:t>Status Pages</a:t>
            </a:r>
            <a:endParaRPr sz="1800">
              <a:solidFill>
                <a:schemeClr val="dk2"/>
              </a:solidFill>
              <a:latin typeface="Inter"/>
              <a:ea typeface="Inter"/>
              <a:cs typeface="Inter"/>
              <a:sym typeface="Inter"/>
            </a:endParaRPr>
          </a:p>
        </p:txBody>
      </p:sp>
      <p:sp>
        <p:nvSpPr>
          <p:cNvPr id="306" name="Google Shape;306;p24"/>
          <p:cNvSpPr txBox="1"/>
          <p:nvPr/>
        </p:nvSpPr>
        <p:spPr>
          <a:xfrm>
            <a:off x="5753750" y="3756950"/>
            <a:ext cx="2017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Inter"/>
                <a:ea typeface="Inter"/>
                <a:cs typeface="Inter"/>
                <a:sym typeface="Inter"/>
              </a:rPr>
              <a:t>Communicate outages &amp; performance issues with users &amp; customers</a:t>
            </a:r>
            <a:endParaRPr sz="1100">
              <a:solidFill>
                <a:schemeClr val="dk2"/>
              </a:solidFill>
              <a:latin typeface="Inter"/>
              <a:ea typeface="Inter"/>
              <a:cs typeface="Inter"/>
              <a:sym typeface="Inter"/>
            </a:endParaRPr>
          </a:p>
        </p:txBody>
      </p:sp>
      <p:cxnSp>
        <p:nvCxnSpPr>
          <p:cNvPr id="307" name="Google Shape;307;p24"/>
          <p:cNvCxnSpPr>
            <a:stCxn id="290" idx="2"/>
            <a:endCxn id="304" idx="3"/>
          </p:cNvCxnSpPr>
          <p:nvPr/>
        </p:nvCxnSpPr>
        <p:spPr>
          <a:xfrm rot="5400000">
            <a:off x="3770850" y="3217300"/>
            <a:ext cx="445200" cy="1157100"/>
          </a:xfrm>
          <a:prstGeom prst="curvedConnector2">
            <a:avLst/>
          </a:prstGeom>
          <a:noFill/>
          <a:ln cap="flat" cmpd="sng" w="9525">
            <a:solidFill>
              <a:schemeClr val="accent5"/>
            </a:solidFill>
            <a:prstDash val="solid"/>
            <a:round/>
            <a:headEnd len="med" w="med" type="none"/>
            <a:tailEnd len="med" w="med" type="triangle"/>
          </a:ln>
        </p:spPr>
      </p:cxnSp>
      <p:cxnSp>
        <p:nvCxnSpPr>
          <p:cNvPr id="308" name="Google Shape;308;p24"/>
          <p:cNvCxnSpPr>
            <a:stCxn id="290" idx="2"/>
            <a:endCxn id="306" idx="1"/>
          </p:cNvCxnSpPr>
          <p:nvPr/>
        </p:nvCxnSpPr>
        <p:spPr>
          <a:xfrm flipH="1" rot="-5400000">
            <a:off x="4897800" y="3247450"/>
            <a:ext cx="530100" cy="1181700"/>
          </a:xfrm>
          <a:prstGeom prst="curvedConnector2">
            <a:avLst/>
          </a:prstGeom>
          <a:noFill/>
          <a:ln cap="flat" cmpd="sng" w="9525">
            <a:solidFill>
              <a:schemeClr val="accent5"/>
            </a:solidFill>
            <a:prstDash val="solid"/>
            <a:round/>
            <a:headEnd len="med" w="med" type="none"/>
            <a:tailEnd len="med" w="med" type="triangle"/>
          </a:ln>
        </p:spPr>
      </p:cxnSp>
      <p:grpSp>
        <p:nvGrpSpPr>
          <p:cNvPr id="309" name="Google Shape;309;p24"/>
          <p:cNvGrpSpPr/>
          <p:nvPr/>
        </p:nvGrpSpPr>
        <p:grpSpPr>
          <a:xfrm>
            <a:off x="1393075" y="4240717"/>
            <a:ext cx="1449950" cy="304825"/>
            <a:chOff x="1393075" y="4316917"/>
            <a:chExt cx="1449950" cy="304825"/>
          </a:xfrm>
        </p:grpSpPr>
        <p:pic>
          <p:nvPicPr>
            <p:cNvPr id="310" name="Google Shape;310;p24"/>
            <p:cNvPicPr preferRelativeResize="0"/>
            <p:nvPr/>
          </p:nvPicPr>
          <p:blipFill>
            <a:blip r:embed="rId6">
              <a:alphaModFix/>
            </a:blip>
            <a:stretch>
              <a:fillRect/>
            </a:stretch>
          </p:blipFill>
          <p:spPr>
            <a:xfrm>
              <a:off x="1393075" y="4332869"/>
              <a:ext cx="272924" cy="272922"/>
            </a:xfrm>
            <a:prstGeom prst="rect">
              <a:avLst/>
            </a:prstGeom>
            <a:noFill/>
            <a:ln>
              <a:noFill/>
            </a:ln>
          </p:spPr>
        </p:pic>
        <p:pic>
          <p:nvPicPr>
            <p:cNvPr id="311" name="Google Shape;311;p24"/>
            <p:cNvPicPr preferRelativeResize="0"/>
            <p:nvPr/>
          </p:nvPicPr>
          <p:blipFill rotWithShape="1">
            <a:blip r:embed="rId7">
              <a:alphaModFix/>
            </a:blip>
            <a:srcRect b="15641" l="15641" r="15634" t="15634"/>
            <a:stretch/>
          </p:blipFill>
          <p:spPr>
            <a:xfrm>
              <a:off x="1764154" y="4316917"/>
              <a:ext cx="304825" cy="304825"/>
            </a:xfrm>
            <a:prstGeom prst="rect">
              <a:avLst/>
            </a:prstGeom>
            <a:noFill/>
            <a:ln>
              <a:noFill/>
            </a:ln>
          </p:spPr>
        </p:pic>
        <p:pic>
          <p:nvPicPr>
            <p:cNvPr id="312" name="Google Shape;312;p24"/>
            <p:cNvPicPr preferRelativeResize="0"/>
            <p:nvPr/>
          </p:nvPicPr>
          <p:blipFill>
            <a:blip r:embed="rId8">
              <a:alphaModFix/>
            </a:blip>
            <a:stretch>
              <a:fillRect/>
            </a:stretch>
          </p:blipFill>
          <p:spPr>
            <a:xfrm>
              <a:off x="2538210" y="4316922"/>
              <a:ext cx="304815" cy="304817"/>
            </a:xfrm>
            <a:prstGeom prst="rect">
              <a:avLst/>
            </a:prstGeom>
            <a:noFill/>
            <a:ln>
              <a:noFill/>
            </a:ln>
          </p:spPr>
        </p:pic>
        <p:pic>
          <p:nvPicPr>
            <p:cNvPr id="313" name="Google Shape;313;p24"/>
            <p:cNvPicPr preferRelativeResize="0"/>
            <p:nvPr/>
          </p:nvPicPr>
          <p:blipFill>
            <a:blip r:embed="rId9">
              <a:alphaModFix/>
            </a:blip>
            <a:stretch>
              <a:fillRect/>
            </a:stretch>
          </p:blipFill>
          <p:spPr>
            <a:xfrm>
              <a:off x="2167135" y="4332869"/>
              <a:ext cx="272920" cy="272922"/>
            </a:xfrm>
            <a:prstGeom prst="rect">
              <a:avLst/>
            </a:prstGeom>
            <a:noFill/>
            <a:ln>
              <a:noFill/>
            </a:ln>
          </p:spPr>
        </p:pic>
      </p:grpSp>
      <p:pic>
        <p:nvPicPr>
          <p:cNvPr id="314" name="Google Shape;314;p24"/>
          <p:cNvPicPr preferRelativeResize="0"/>
          <p:nvPr/>
        </p:nvPicPr>
        <p:blipFill rotWithShape="1">
          <a:blip r:embed="rId10">
            <a:alphaModFix/>
          </a:blip>
          <a:srcRect b="24783" l="0" r="0" t="0"/>
          <a:stretch/>
        </p:blipFill>
        <p:spPr>
          <a:xfrm>
            <a:off x="7620100" y="3573250"/>
            <a:ext cx="1075831" cy="728700"/>
          </a:xfrm>
          <a:prstGeom prst="rect">
            <a:avLst/>
          </a:prstGeom>
          <a:noFill/>
          <a:ln>
            <a:noFill/>
          </a:ln>
        </p:spPr>
      </p:pic>
      <p:sp>
        <p:nvSpPr>
          <p:cNvPr id="315" name="Google Shape;315;p24"/>
          <p:cNvSpPr txBox="1"/>
          <p:nvPr/>
        </p:nvSpPr>
        <p:spPr>
          <a:xfrm>
            <a:off x="285650" y="1158125"/>
            <a:ext cx="186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Inter"/>
                <a:ea typeface="Inter"/>
                <a:cs typeface="Inter"/>
                <a:sym typeface="Inter"/>
              </a:rPr>
              <a:t>Testing</a:t>
            </a:r>
            <a:endParaRPr sz="1800">
              <a:solidFill>
                <a:schemeClr val="lt1"/>
              </a:solidFill>
              <a:latin typeface="Inter"/>
              <a:ea typeface="Inter"/>
              <a:cs typeface="Inter"/>
              <a:sym typeface="Inter"/>
            </a:endParaRPr>
          </a:p>
        </p:txBody>
      </p:sp>
      <p:sp>
        <p:nvSpPr>
          <p:cNvPr id="316" name="Google Shape;316;p24"/>
          <p:cNvSpPr txBox="1"/>
          <p:nvPr/>
        </p:nvSpPr>
        <p:spPr>
          <a:xfrm>
            <a:off x="285650" y="1462925"/>
            <a:ext cx="1866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Run App, API, &amp; Service tests using Playwright</a:t>
            </a:r>
            <a:endParaRPr sz="1100">
              <a:solidFill>
                <a:schemeClr val="lt1"/>
              </a:solidFill>
              <a:latin typeface="Inter"/>
              <a:ea typeface="Inter"/>
              <a:cs typeface="Inter"/>
              <a:sym typeface="Inter"/>
            </a:endParaRPr>
          </a:p>
        </p:txBody>
      </p:sp>
      <p:sp>
        <p:nvSpPr>
          <p:cNvPr id="317" name="Google Shape;317;p24"/>
          <p:cNvSpPr txBox="1"/>
          <p:nvPr/>
        </p:nvSpPr>
        <p:spPr>
          <a:xfrm>
            <a:off x="7068250" y="1135554"/>
            <a:ext cx="186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Inter"/>
                <a:ea typeface="Inter"/>
                <a:cs typeface="Inter"/>
                <a:sym typeface="Inter"/>
              </a:rPr>
              <a:t>Monitoring</a:t>
            </a:r>
            <a:endParaRPr sz="1800">
              <a:solidFill>
                <a:schemeClr val="dk2"/>
              </a:solidFill>
              <a:latin typeface="Inter"/>
              <a:ea typeface="Inter"/>
              <a:cs typeface="Inter"/>
              <a:sym typeface="Inter"/>
            </a:endParaRPr>
          </a:p>
        </p:txBody>
      </p:sp>
      <p:sp>
        <p:nvSpPr>
          <p:cNvPr id="318" name="Google Shape;318;p24"/>
          <p:cNvSpPr txBox="1"/>
          <p:nvPr/>
        </p:nvSpPr>
        <p:spPr>
          <a:xfrm>
            <a:off x="7068250" y="1440354"/>
            <a:ext cx="2080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Inter"/>
                <a:ea typeface="Inter"/>
                <a:cs typeface="Inter"/>
                <a:sym typeface="Inter"/>
              </a:rPr>
              <a:t>Monitor all systems in production in real-time</a:t>
            </a:r>
            <a:endParaRPr sz="1100">
              <a:solidFill>
                <a:schemeClr val="dk2"/>
              </a:solidFill>
              <a:latin typeface="Inter"/>
              <a:ea typeface="Inter"/>
              <a:cs typeface="Inter"/>
              <a:sym typeface="Inter"/>
            </a:endParaRPr>
          </a:p>
        </p:txBody>
      </p:sp>
      <p:cxnSp>
        <p:nvCxnSpPr>
          <p:cNvPr id="319" name="Google Shape;319;p24"/>
          <p:cNvCxnSpPr/>
          <p:nvPr/>
        </p:nvCxnSpPr>
        <p:spPr>
          <a:xfrm rot="6300023">
            <a:off x="5021843" y="1807850"/>
            <a:ext cx="1396694" cy="806304"/>
          </a:xfrm>
          <a:prstGeom prst="straightConnector1">
            <a:avLst/>
          </a:prstGeom>
          <a:noFill/>
          <a:ln cap="flat" cmpd="sng" w="9525">
            <a:solidFill>
              <a:schemeClr val="dk2"/>
            </a:solidFill>
            <a:prstDash val="solid"/>
            <a:round/>
            <a:headEnd len="med" w="med" type="triangle"/>
            <a:tailEnd len="med" w="med" type="none"/>
          </a:ln>
        </p:spPr>
      </p:cxnSp>
      <p:cxnSp>
        <p:nvCxnSpPr>
          <p:cNvPr id="320" name="Google Shape;320;p24"/>
          <p:cNvCxnSpPr/>
          <p:nvPr/>
        </p:nvCxnSpPr>
        <p:spPr>
          <a:xfrm rot="5400000">
            <a:off x="5229719" y="1837322"/>
            <a:ext cx="1092900" cy="1092900"/>
          </a:xfrm>
          <a:prstGeom prst="straightConnector1">
            <a:avLst/>
          </a:prstGeom>
          <a:noFill/>
          <a:ln cap="flat" cmpd="sng" w="9525">
            <a:solidFill>
              <a:schemeClr val="dk2"/>
            </a:solidFill>
            <a:prstDash val="solid"/>
            <a:round/>
            <a:headEnd len="med" w="med" type="none"/>
            <a:tailEnd len="med" w="med" type="triangle"/>
          </a:ln>
        </p:spPr>
      </p:cxnSp>
      <p:pic>
        <p:nvPicPr>
          <p:cNvPr id="321" name="Google Shape;321;p24"/>
          <p:cNvPicPr preferRelativeResize="0"/>
          <p:nvPr/>
        </p:nvPicPr>
        <p:blipFill>
          <a:blip r:embed="rId11">
            <a:alphaModFix/>
          </a:blip>
          <a:stretch>
            <a:fillRect/>
          </a:stretch>
        </p:blipFill>
        <p:spPr>
          <a:xfrm>
            <a:off x="5197488" y="1876359"/>
            <a:ext cx="292500" cy="219366"/>
          </a:xfrm>
          <a:prstGeom prst="rect">
            <a:avLst/>
          </a:prstGeom>
          <a:noFill/>
          <a:ln>
            <a:noFill/>
          </a:ln>
        </p:spPr>
      </p:pic>
      <p:sp>
        <p:nvSpPr>
          <p:cNvPr id="322" name="Google Shape;322;p24"/>
          <p:cNvSpPr txBox="1"/>
          <p:nvPr/>
        </p:nvSpPr>
        <p:spPr>
          <a:xfrm rot="-2700507">
            <a:off x="5230853" y="2321626"/>
            <a:ext cx="1438043" cy="30801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800">
                <a:solidFill>
                  <a:schemeClr val="dk2"/>
                </a:solidFill>
                <a:latin typeface="Inter"/>
                <a:ea typeface="Inter"/>
                <a:cs typeface="Inter"/>
                <a:sym typeface="Inter"/>
              </a:rPr>
              <a:t>PW &amp; Otel Traces</a:t>
            </a:r>
            <a:endParaRPr sz="800">
              <a:solidFill>
                <a:schemeClr val="dk2"/>
              </a:solidFill>
              <a:latin typeface="Inter"/>
              <a:ea typeface="Inter"/>
              <a:cs typeface="Inter"/>
              <a:sym typeface="Inter"/>
            </a:endParaRPr>
          </a:p>
        </p:txBody>
      </p:sp>
      <p:sp>
        <p:nvSpPr>
          <p:cNvPr id="323" name="Google Shape;323;p24"/>
          <p:cNvSpPr txBox="1"/>
          <p:nvPr/>
        </p:nvSpPr>
        <p:spPr>
          <a:xfrm rot="-2700000">
            <a:off x="4871786" y="1990607"/>
            <a:ext cx="1468378" cy="30801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2"/>
                </a:solidFill>
                <a:latin typeface="Inter"/>
                <a:ea typeface="Inter"/>
                <a:cs typeface="Inter"/>
                <a:sym typeface="Inter"/>
              </a:rPr>
              <a:t>Playwright Tests</a:t>
            </a:r>
            <a:endParaRPr sz="800">
              <a:solidFill>
                <a:schemeClr val="dk2"/>
              </a:solidFill>
              <a:latin typeface="Inter"/>
              <a:ea typeface="Inter"/>
              <a:cs typeface="Inter"/>
              <a:sym typeface="Inter"/>
            </a:endParaRPr>
          </a:p>
        </p:txBody>
      </p:sp>
      <p:pic>
        <p:nvPicPr>
          <p:cNvPr id="324" name="Google Shape;324;p24"/>
          <p:cNvPicPr preferRelativeResize="0"/>
          <p:nvPr/>
        </p:nvPicPr>
        <p:blipFill>
          <a:blip r:embed="rId12">
            <a:alphaModFix/>
          </a:blip>
          <a:stretch>
            <a:fillRect/>
          </a:stretch>
        </p:blipFill>
        <p:spPr>
          <a:xfrm>
            <a:off x="5941525" y="2480162"/>
            <a:ext cx="292500" cy="292500"/>
          </a:xfrm>
          <a:prstGeom prst="rect">
            <a:avLst/>
          </a:prstGeom>
          <a:noFill/>
          <a:ln>
            <a:noFill/>
          </a:ln>
        </p:spPr>
      </p:pic>
      <p:sp>
        <p:nvSpPr>
          <p:cNvPr id="325" name="Google Shape;325;p24"/>
          <p:cNvSpPr/>
          <p:nvPr/>
        </p:nvSpPr>
        <p:spPr>
          <a:xfrm>
            <a:off x="4164450" y="1376213"/>
            <a:ext cx="815100" cy="292500"/>
          </a:xfrm>
          <a:prstGeom prst="roundRect">
            <a:avLst>
              <a:gd fmla="val 16667" name="adj"/>
            </a:avLst>
          </a:prstGeom>
          <a:solidFill>
            <a:schemeClr val="accent2"/>
          </a:solidFill>
          <a:ln cap="flat" cmpd="sng" w="9525">
            <a:solidFill>
              <a:srgbClr val="FEC7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Staging</a:t>
            </a:r>
            <a:endParaRPr b="1" sz="800">
              <a:solidFill>
                <a:schemeClr val="lt1"/>
              </a:solidFill>
              <a:latin typeface="Inter"/>
              <a:ea typeface="Inter"/>
              <a:cs typeface="Inter"/>
              <a:sym typeface="Inter"/>
            </a:endParaRPr>
          </a:p>
        </p:txBody>
      </p:sp>
      <p:sp>
        <p:nvSpPr>
          <p:cNvPr id="326" name="Google Shape;326;p24"/>
          <p:cNvSpPr/>
          <p:nvPr/>
        </p:nvSpPr>
        <p:spPr>
          <a:xfrm>
            <a:off x="6209375" y="1376213"/>
            <a:ext cx="815100" cy="292500"/>
          </a:xfrm>
          <a:prstGeom prst="roundRect">
            <a:avLst>
              <a:gd fmla="val 16667" name="adj"/>
            </a:avLst>
          </a:prstGeom>
          <a:solidFill>
            <a:schemeClr val="accen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Production</a:t>
            </a:r>
            <a:endParaRPr b="1" sz="800">
              <a:solidFill>
                <a:schemeClr val="lt1"/>
              </a:solidFill>
              <a:latin typeface="Inter"/>
              <a:ea typeface="Inter"/>
              <a:cs typeface="Inter"/>
              <a:sym typeface="Inter"/>
            </a:endParaRPr>
          </a:p>
        </p:txBody>
      </p:sp>
      <p:sp>
        <p:nvSpPr>
          <p:cNvPr id="327" name="Google Shape;327;p24"/>
          <p:cNvSpPr/>
          <p:nvPr/>
        </p:nvSpPr>
        <p:spPr>
          <a:xfrm>
            <a:off x="2119519" y="1381550"/>
            <a:ext cx="815100" cy="292500"/>
          </a:xfrm>
          <a:prstGeom prst="roundRect">
            <a:avLst>
              <a:gd fmla="val 16667"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Local</a:t>
            </a:r>
            <a:endParaRPr b="1" sz="800">
              <a:solidFill>
                <a:schemeClr val="lt1"/>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594"/>
            </a:gs>
            <a:gs pos="100000">
              <a:srgbClr val="020810"/>
            </a:gs>
          </a:gsLst>
          <a:path path="circle">
            <a:fillToRect b="50%" l="50%" r="50%" t="50%"/>
          </a:path>
          <a:tileRect/>
        </a:gradFill>
      </p:bgPr>
    </p:bg>
    <p:spTree>
      <p:nvGrpSpPr>
        <p:cNvPr id="331" name="Shape 331"/>
        <p:cNvGrpSpPr/>
        <p:nvPr/>
      </p:nvGrpSpPr>
      <p:grpSpPr>
        <a:xfrm>
          <a:off x="0" y="0"/>
          <a:ext cx="0" cy="0"/>
          <a:chOff x="0" y="0"/>
          <a:chExt cx="0" cy="0"/>
        </a:xfrm>
      </p:grpSpPr>
      <p:sp>
        <p:nvSpPr>
          <p:cNvPr id="332" name="Google Shape;332;p25"/>
          <p:cNvSpPr txBox="1"/>
          <p:nvPr>
            <p:ph type="title"/>
          </p:nvPr>
        </p:nvSpPr>
        <p:spPr>
          <a:xfrm>
            <a:off x="330048" y="274639"/>
            <a:ext cx="8517300" cy="493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0" lang="en" sz="3200">
                <a:solidFill>
                  <a:schemeClr val="lt2"/>
                </a:solidFill>
              </a:rPr>
              <a:t>The Application Reliability Platform</a:t>
            </a:r>
            <a:endParaRPr b="0" sz="3200">
              <a:solidFill>
                <a:schemeClr val="lt2"/>
              </a:solidFill>
            </a:endParaRPr>
          </a:p>
        </p:txBody>
      </p:sp>
      <p:pic>
        <p:nvPicPr>
          <p:cNvPr id="333" name="Google Shape;333;p25"/>
          <p:cNvPicPr preferRelativeResize="0"/>
          <p:nvPr/>
        </p:nvPicPr>
        <p:blipFill>
          <a:blip r:embed="rId3">
            <a:alphaModFix/>
          </a:blip>
          <a:stretch>
            <a:fillRect/>
          </a:stretch>
        </p:blipFill>
        <p:spPr>
          <a:xfrm>
            <a:off x="4144413" y="2718075"/>
            <a:ext cx="855175" cy="855175"/>
          </a:xfrm>
          <a:prstGeom prst="rect">
            <a:avLst/>
          </a:prstGeom>
          <a:noFill/>
          <a:ln>
            <a:noFill/>
          </a:ln>
        </p:spPr>
      </p:pic>
      <p:cxnSp>
        <p:nvCxnSpPr>
          <p:cNvPr id="334" name="Google Shape;334;p25"/>
          <p:cNvCxnSpPr>
            <a:stCxn id="335" idx="3"/>
            <a:endCxn id="336" idx="1"/>
          </p:cNvCxnSpPr>
          <p:nvPr/>
        </p:nvCxnSpPr>
        <p:spPr>
          <a:xfrm>
            <a:off x="2894838" y="1522475"/>
            <a:ext cx="1312800" cy="0"/>
          </a:xfrm>
          <a:prstGeom prst="straightConnector1">
            <a:avLst/>
          </a:prstGeom>
          <a:noFill/>
          <a:ln cap="flat" cmpd="sng" w="19050">
            <a:solidFill>
              <a:schemeClr val="lt2"/>
            </a:solidFill>
            <a:prstDash val="dash"/>
            <a:round/>
            <a:headEnd len="med" w="med" type="oval"/>
            <a:tailEnd len="med" w="med" type="oval"/>
          </a:ln>
        </p:spPr>
      </p:cxnSp>
      <p:cxnSp>
        <p:nvCxnSpPr>
          <p:cNvPr id="337" name="Google Shape;337;p25"/>
          <p:cNvCxnSpPr/>
          <p:nvPr/>
        </p:nvCxnSpPr>
        <p:spPr>
          <a:xfrm>
            <a:off x="4936309" y="1522475"/>
            <a:ext cx="1312800" cy="0"/>
          </a:xfrm>
          <a:prstGeom prst="straightConnector1">
            <a:avLst/>
          </a:prstGeom>
          <a:noFill/>
          <a:ln cap="flat" cmpd="sng" w="19050">
            <a:solidFill>
              <a:schemeClr val="lt2"/>
            </a:solidFill>
            <a:prstDash val="dash"/>
            <a:round/>
            <a:headEnd len="med" w="med" type="oval"/>
            <a:tailEnd len="med" w="med" type="oval"/>
          </a:ln>
        </p:spPr>
      </p:cxnSp>
      <p:cxnSp>
        <p:nvCxnSpPr>
          <p:cNvPr id="338" name="Google Shape;338;p25"/>
          <p:cNvCxnSpPr/>
          <p:nvPr/>
        </p:nvCxnSpPr>
        <p:spPr>
          <a:xfrm rot="900023">
            <a:off x="2512508" y="1935827"/>
            <a:ext cx="1396694" cy="806304"/>
          </a:xfrm>
          <a:prstGeom prst="straightConnector1">
            <a:avLst/>
          </a:prstGeom>
          <a:noFill/>
          <a:ln cap="flat" cmpd="sng" w="9525">
            <a:solidFill>
              <a:srgbClr val="2D8D22"/>
            </a:solidFill>
            <a:prstDash val="solid"/>
            <a:round/>
            <a:headEnd len="med" w="med" type="triangle"/>
            <a:tailEnd len="med" w="med" type="none"/>
          </a:ln>
        </p:spPr>
      </p:cxnSp>
      <p:cxnSp>
        <p:nvCxnSpPr>
          <p:cNvPr id="339" name="Google Shape;339;p25"/>
          <p:cNvCxnSpPr/>
          <p:nvPr/>
        </p:nvCxnSpPr>
        <p:spPr>
          <a:xfrm>
            <a:off x="2837175" y="1736550"/>
            <a:ext cx="1092900" cy="1092900"/>
          </a:xfrm>
          <a:prstGeom prst="straightConnector1">
            <a:avLst/>
          </a:prstGeom>
          <a:noFill/>
          <a:ln cap="flat" cmpd="sng" w="9525">
            <a:solidFill>
              <a:schemeClr val="accent1"/>
            </a:solidFill>
            <a:prstDash val="solid"/>
            <a:round/>
            <a:headEnd len="med" w="med" type="none"/>
            <a:tailEnd len="med" w="med" type="triangle"/>
          </a:ln>
        </p:spPr>
      </p:cxnSp>
      <p:cxnSp>
        <p:nvCxnSpPr>
          <p:cNvPr id="340" name="Google Shape;340;p25"/>
          <p:cNvCxnSpPr/>
          <p:nvPr/>
        </p:nvCxnSpPr>
        <p:spPr>
          <a:xfrm>
            <a:off x="4476797" y="1844784"/>
            <a:ext cx="0" cy="721500"/>
          </a:xfrm>
          <a:prstGeom prst="straightConnector1">
            <a:avLst/>
          </a:prstGeom>
          <a:noFill/>
          <a:ln cap="flat" cmpd="sng" w="9525">
            <a:solidFill>
              <a:schemeClr val="dk2"/>
            </a:solidFill>
            <a:prstDash val="solid"/>
            <a:round/>
            <a:headEnd len="med" w="med" type="triangle"/>
            <a:tailEnd len="med" w="med" type="none"/>
          </a:ln>
        </p:spPr>
      </p:cxnSp>
      <p:cxnSp>
        <p:nvCxnSpPr>
          <p:cNvPr id="341" name="Google Shape;341;p25"/>
          <p:cNvCxnSpPr/>
          <p:nvPr/>
        </p:nvCxnSpPr>
        <p:spPr>
          <a:xfrm>
            <a:off x="4676179" y="1879246"/>
            <a:ext cx="0" cy="728700"/>
          </a:xfrm>
          <a:prstGeom prst="straightConnector1">
            <a:avLst/>
          </a:prstGeom>
          <a:noFill/>
          <a:ln cap="flat" cmpd="sng" w="9525">
            <a:solidFill>
              <a:schemeClr val="dk2"/>
            </a:solidFill>
            <a:prstDash val="solid"/>
            <a:round/>
            <a:headEnd len="med" w="med" type="none"/>
            <a:tailEnd len="med" w="med" type="triangle"/>
          </a:ln>
        </p:spPr>
      </p:cxnSp>
      <p:pic>
        <p:nvPicPr>
          <p:cNvPr id="342" name="Google Shape;342;p25"/>
          <p:cNvPicPr preferRelativeResize="0"/>
          <p:nvPr/>
        </p:nvPicPr>
        <p:blipFill>
          <a:blip r:embed="rId4">
            <a:alphaModFix/>
          </a:blip>
          <a:stretch>
            <a:fillRect/>
          </a:stretch>
        </p:blipFill>
        <p:spPr>
          <a:xfrm>
            <a:off x="2843025" y="2605822"/>
            <a:ext cx="292500" cy="219366"/>
          </a:xfrm>
          <a:prstGeom prst="rect">
            <a:avLst/>
          </a:prstGeom>
          <a:noFill/>
          <a:ln>
            <a:noFill/>
          </a:ln>
        </p:spPr>
      </p:pic>
      <p:sp>
        <p:nvSpPr>
          <p:cNvPr id="343" name="Google Shape;343;p25"/>
          <p:cNvSpPr txBox="1"/>
          <p:nvPr/>
        </p:nvSpPr>
        <p:spPr>
          <a:xfrm rot="2700000">
            <a:off x="2438862" y="2353167"/>
            <a:ext cx="1454377" cy="30801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Playwright Tests</a:t>
            </a:r>
            <a:endParaRPr sz="800">
              <a:solidFill>
                <a:schemeClr val="lt1"/>
              </a:solidFill>
              <a:latin typeface="Inter"/>
              <a:ea typeface="Inter"/>
              <a:cs typeface="Inter"/>
              <a:sym typeface="Inter"/>
            </a:endParaRPr>
          </a:p>
        </p:txBody>
      </p:sp>
      <p:sp>
        <p:nvSpPr>
          <p:cNvPr id="344" name="Google Shape;344;p25"/>
          <p:cNvSpPr txBox="1"/>
          <p:nvPr/>
        </p:nvSpPr>
        <p:spPr>
          <a:xfrm rot="2700000">
            <a:off x="2776563" y="2016692"/>
            <a:ext cx="1456074" cy="30801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PW &amp; Otel Traces</a:t>
            </a:r>
            <a:endParaRPr sz="800">
              <a:solidFill>
                <a:schemeClr val="lt1"/>
              </a:solidFill>
              <a:latin typeface="Inter"/>
              <a:ea typeface="Inter"/>
              <a:cs typeface="Inter"/>
              <a:sym typeface="Inter"/>
            </a:endParaRPr>
          </a:p>
        </p:txBody>
      </p:sp>
      <p:pic>
        <p:nvPicPr>
          <p:cNvPr id="345" name="Google Shape;345;p25"/>
          <p:cNvPicPr preferRelativeResize="0"/>
          <p:nvPr/>
        </p:nvPicPr>
        <p:blipFill>
          <a:blip r:embed="rId5">
            <a:alphaModFix/>
          </a:blip>
          <a:stretch>
            <a:fillRect/>
          </a:stretch>
        </p:blipFill>
        <p:spPr>
          <a:xfrm>
            <a:off x="3558275" y="1828500"/>
            <a:ext cx="292500" cy="292500"/>
          </a:xfrm>
          <a:prstGeom prst="rect">
            <a:avLst/>
          </a:prstGeom>
          <a:noFill/>
          <a:ln>
            <a:noFill/>
          </a:ln>
        </p:spPr>
      </p:pic>
      <p:sp>
        <p:nvSpPr>
          <p:cNvPr id="346" name="Google Shape;346;p25"/>
          <p:cNvSpPr txBox="1"/>
          <p:nvPr/>
        </p:nvSpPr>
        <p:spPr>
          <a:xfrm>
            <a:off x="1334150" y="3452150"/>
            <a:ext cx="186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Inter"/>
                <a:ea typeface="Inter"/>
                <a:cs typeface="Inter"/>
                <a:sym typeface="Inter"/>
              </a:rPr>
              <a:t>Alerting</a:t>
            </a:r>
            <a:endParaRPr sz="1800">
              <a:solidFill>
                <a:schemeClr val="lt1"/>
              </a:solidFill>
              <a:latin typeface="Inter"/>
              <a:ea typeface="Inter"/>
              <a:cs typeface="Inter"/>
              <a:sym typeface="Inter"/>
            </a:endParaRPr>
          </a:p>
        </p:txBody>
      </p:sp>
      <p:sp>
        <p:nvSpPr>
          <p:cNvPr id="347" name="Google Shape;347;p25"/>
          <p:cNvSpPr txBox="1"/>
          <p:nvPr/>
        </p:nvSpPr>
        <p:spPr>
          <a:xfrm>
            <a:off x="1334150" y="3756950"/>
            <a:ext cx="2080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When failures happen alert the right team immediately</a:t>
            </a:r>
            <a:endParaRPr sz="1100">
              <a:solidFill>
                <a:schemeClr val="lt1"/>
              </a:solidFill>
              <a:latin typeface="Inter"/>
              <a:ea typeface="Inter"/>
              <a:cs typeface="Inter"/>
              <a:sym typeface="Inter"/>
            </a:endParaRPr>
          </a:p>
        </p:txBody>
      </p:sp>
      <p:sp>
        <p:nvSpPr>
          <p:cNvPr id="348" name="Google Shape;348;p25"/>
          <p:cNvSpPr txBox="1"/>
          <p:nvPr/>
        </p:nvSpPr>
        <p:spPr>
          <a:xfrm>
            <a:off x="5753750" y="3452150"/>
            <a:ext cx="186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Inter"/>
                <a:ea typeface="Inter"/>
                <a:cs typeface="Inter"/>
                <a:sym typeface="Inter"/>
              </a:rPr>
              <a:t>Status Pages</a:t>
            </a:r>
            <a:endParaRPr sz="1800">
              <a:solidFill>
                <a:schemeClr val="dk2"/>
              </a:solidFill>
              <a:latin typeface="Inter"/>
              <a:ea typeface="Inter"/>
              <a:cs typeface="Inter"/>
              <a:sym typeface="Inter"/>
            </a:endParaRPr>
          </a:p>
        </p:txBody>
      </p:sp>
      <p:sp>
        <p:nvSpPr>
          <p:cNvPr id="349" name="Google Shape;349;p25"/>
          <p:cNvSpPr txBox="1"/>
          <p:nvPr/>
        </p:nvSpPr>
        <p:spPr>
          <a:xfrm>
            <a:off x="5753750" y="3756950"/>
            <a:ext cx="2017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Inter"/>
                <a:ea typeface="Inter"/>
                <a:cs typeface="Inter"/>
                <a:sym typeface="Inter"/>
              </a:rPr>
              <a:t>Communicate outages &amp; performance issues with users &amp; customers</a:t>
            </a:r>
            <a:endParaRPr sz="1100">
              <a:solidFill>
                <a:schemeClr val="dk2"/>
              </a:solidFill>
              <a:latin typeface="Inter"/>
              <a:ea typeface="Inter"/>
              <a:cs typeface="Inter"/>
              <a:sym typeface="Inter"/>
            </a:endParaRPr>
          </a:p>
        </p:txBody>
      </p:sp>
      <p:cxnSp>
        <p:nvCxnSpPr>
          <p:cNvPr id="350" name="Google Shape;350;p25"/>
          <p:cNvCxnSpPr>
            <a:stCxn id="333" idx="2"/>
            <a:endCxn id="347" idx="3"/>
          </p:cNvCxnSpPr>
          <p:nvPr/>
        </p:nvCxnSpPr>
        <p:spPr>
          <a:xfrm rot="5400000">
            <a:off x="3770850" y="3217300"/>
            <a:ext cx="445200" cy="1157100"/>
          </a:xfrm>
          <a:prstGeom prst="curvedConnector2">
            <a:avLst/>
          </a:prstGeom>
          <a:noFill/>
          <a:ln cap="flat" cmpd="sng" w="9525">
            <a:solidFill>
              <a:schemeClr val="accent5"/>
            </a:solidFill>
            <a:prstDash val="solid"/>
            <a:round/>
            <a:headEnd len="med" w="med" type="none"/>
            <a:tailEnd len="med" w="med" type="triangle"/>
          </a:ln>
        </p:spPr>
      </p:cxnSp>
      <p:cxnSp>
        <p:nvCxnSpPr>
          <p:cNvPr id="351" name="Google Shape;351;p25"/>
          <p:cNvCxnSpPr>
            <a:stCxn id="333" idx="2"/>
            <a:endCxn id="349" idx="1"/>
          </p:cNvCxnSpPr>
          <p:nvPr/>
        </p:nvCxnSpPr>
        <p:spPr>
          <a:xfrm flipH="1" rot="-5400000">
            <a:off x="4897800" y="3247450"/>
            <a:ext cx="530100" cy="1181700"/>
          </a:xfrm>
          <a:prstGeom prst="curvedConnector2">
            <a:avLst/>
          </a:prstGeom>
          <a:noFill/>
          <a:ln cap="flat" cmpd="sng" w="9525">
            <a:solidFill>
              <a:schemeClr val="accent5"/>
            </a:solidFill>
            <a:prstDash val="solid"/>
            <a:round/>
            <a:headEnd len="med" w="med" type="none"/>
            <a:tailEnd len="med" w="med" type="triangle"/>
          </a:ln>
        </p:spPr>
      </p:cxnSp>
      <p:grpSp>
        <p:nvGrpSpPr>
          <p:cNvPr id="352" name="Google Shape;352;p25"/>
          <p:cNvGrpSpPr/>
          <p:nvPr/>
        </p:nvGrpSpPr>
        <p:grpSpPr>
          <a:xfrm>
            <a:off x="1393075" y="4240717"/>
            <a:ext cx="1449950" cy="304825"/>
            <a:chOff x="1393075" y="4316917"/>
            <a:chExt cx="1449950" cy="304825"/>
          </a:xfrm>
        </p:grpSpPr>
        <p:pic>
          <p:nvPicPr>
            <p:cNvPr id="353" name="Google Shape;353;p25"/>
            <p:cNvPicPr preferRelativeResize="0"/>
            <p:nvPr/>
          </p:nvPicPr>
          <p:blipFill>
            <a:blip r:embed="rId6">
              <a:alphaModFix/>
            </a:blip>
            <a:stretch>
              <a:fillRect/>
            </a:stretch>
          </p:blipFill>
          <p:spPr>
            <a:xfrm>
              <a:off x="1393075" y="4332869"/>
              <a:ext cx="272924" cy="272922"/>
            </a:xfrm>
            <a:prstGeom prst="rect">
              <a:avLst/>
            </a:prstGeom>
            <a:noFill/>
            <a:ln>
              <a:noFill/>
            </a:ln>
          </p:spPr>
        </p:pic>
        <p:pic>
          <p:nvPicPr>
            <p:cNvPr id="354" name="Google Shape;354;p25"/>
            <p:cNvPicPr preferRelativeResize="0"/>
            <p:nvPr/>
          </p:nvPicPr>
          <p:blipFill rotWithShape="1">
            <a:blip r:embed="rId7">
              <a:alphaModFix/>
            </a:blip>
            <a:srcRect b="15641" l="15641" r="15634" t="15634"/>
            <a:stretch/>
          </p:blipFill>
          <p:spPr>
            <a:xfrm>
              <a:off x="1764154" y="4316917"/>
              <a:ext cx="304825" cy="304825"/>
            </a:xfrm>
            <a:prstGeom prst="rect">
              <a:avLst/>
            </a:prstGeom>
            <a:noFill/>
            <a:ln>
              <a:noFill/>
            </a:ln>
          </p:spPr>
        </p:pic>
        <p:pic>
          <p:nvPicPr>
            <p:cNvPr id="355" name="Google Shape;355;p25"/>
            <p:cNvPicPr preferRelativeResize="0"/>
            <p:nvPr/>
          </p:nvPicPr>
          <p:blipFill>
            <a:blip r:embed="rId8">
              <a:alphaModFix/>
            </a:blip>
            <a:stretch>
              <a:fillRect/>
            </a:stretch>
          </p:blipFill>
          <p:spPr>
            <a:xfrm>
              <a:off x="2538210" y="4316922"/>
              <a:ext cx="304815" cy="304817"/>
            </a:xfrm>
            <a:prstGeom prst="rect">
              <a:avLst/>
            </a:prstGeom>
            <a:noFill/>
            <a:ln>
              <a:noFill/>
            </a:ln>
          </p:spPr>
        </p:pic>
        <p:pic>
          <p:nvPicPr>
            <p:cNvPr id="356" name="Google Shape;356;p25"/>
            <p:cNvPicPr preferRelativeResize="0"/>
            <p:nvPr/>
          </p:nvPicPr>
          <p:blipFill>
            <a:blip r:embed="rId9">
              <a:alphaModFix/>
            </a:blip>
            <a:stretch>
              <a:fillRect/>
            </a:stretch>
          </p:blipFill>
          <p:spPr>
            <a:xfrm>
              <a:off x="2167135" y="4332869"/>
              <a:ext cx="272920" cy="272922"/>
            </a:xfrm>
            <a:prstGeom prst="rect">
              <a:avLst/>
            </a:prstGeom>
            <a:noFill/>
            <a:ln>
              <a:noFill/>
            </a:ln>
          </p:spPr>
        </p:pic>
      </p:grpSp>
      <p:pic>
        <p:nvPicPr>
          <p:cNvPr id="357" name="Google Shape;357;p25"/>
          <p:cNvPicPr preferRelativeResize="0"/>
          <p:nvPr/>
        </p:nvPicPr>
        <p:blipFill rotWithShape="1">
          <a:blip r:embed="rId10">
            <a:alphaModFix/>
          </a:blip>
          <a:srcRect b="24783" l="0" r="0" t="0"/>
          <a:stretch/>
        </p:blipFill>
        <p:spPr>
          <a:xfrm>
            <a:off x="7620100" y="3573250"/>
            <a:ext cx="1075831" cy="728700"/>
          </a:xfrm>
          <a:prstGeom prst="rect">
            <a:avLst/>
          </a:prstGeom>
          <a:noFill/>
          <a:ln>
            <a:noFill/>
          </a:ln>
        </p:spPr>
      </p:pic>
      <p:sp>
        <p:nvSpPr>
          <p:cNvPr id="358" name="Google Shape;358;p25"/>
          <p:cNvSpPr txBox="1"/>
          <p:nvPr/>
        </p:nvSpPr>
        <p:spPr>
          <a:xfrm>
            <a:off x="285650" y="1158125"/>
            <a:ext cx="186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Inter"/>
                <a:ea typeface="Inter"/>
                <a:cs typeface="Inter"/>
                <a:sym typeface="Inter"/>
              </a:rPr>
              <a:t>Testing</a:t>
            </a:r>
            <a:endParaRPr sz="1800">
              <a:solidFill>
                <a:schemeClr val="lt2"/>
              </a:solidFill>
              <a:latin typeface="Inter"/>
              <a:ea typeface="Inter"/>
              <a:cs typeface="Inter"/>
              <a:sym typeface="Inter"/>
            </a:endParaRPr>
          </a:p>
        </p:txBody>
      </p:sp>
      <p:sp>
        <p:nvSpPr>
          <p:cNvPr id="359" name="Google Shape;359;p25"/>
          <p:cNvSpPr txBox="1"/>
          <p:nvPr/>
        </p:nvSpPr>
        <p:spPr>
          <a:xfrm>
            <a:off x="285650" y="1462925"/>
            <a:ext cx="1866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2"/>
                </a:solidFill>
                <a:latin typeface="Inter"/>
                <a:ea typeface="Inter"/>
                <a:cs typeface="Inter"/>
                <a:sym typeface="Inter"/>
              </a:rPr>
              <a:t>Run App, API, &amp; Service tests using Playwright</a:t>
            </a:r>
            <a:endParaRPr sz="1100">
              <a:solidFill>
                <a:schemeClr val="lt2"/>
              </a:solidFill>
              <a:latin typeface="Inter"/>
              <a:ea typeface="Inter"/>
              <a:cs typeface="Inter"/>
              <a:sym typeface="Inter"/>
            </a:endParaRPr>
          </a:p>
        </p:txBody>
      </p:sp>
      <p:sp>
        <p:nvSpPr>
          <p:cNvPr id="360" name="Google Shape;360;p25"/>
          <p:cNvSpPr txBox="1"/>
          <p:nvPr/>
        </p:nvSpPr>
        <p:spPr>
          <a:xfrm>
            <a:off x="7068250" y="1135554"/>
            <a:ext cx="186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Inter"/>
                <a:ea typeface="Inter"/>
                <a:cs typeface="Inter"/>
                <a:sym typeface="Inter"/>
              </a:rPr>
              <a:t>Monitoring</a:t>
            </a:r>
            <a:endParaRPr sz="1800">
              <a:solidFill>
                <a:schemeClr val="lt2"/>
              </a:solidFill>
              <a:latin typeface="Inter"/>
              <a:ea typeface="Inter"/>
              <a:cs typeface="Inter"/>
              <a:sym typeface="Inter"/>
            </a:endParaRPr>
          </a:p>
        </p:txBody>
      </p:sp>
      <p:sp>
        <p:nvSpPr>
          <p:cNvPr id="361" name="Google Shape;361;p25"/>
          <p:cNvSpPr txBox="1"/>
          <p:nvPr/>
        </p:nvSpPr>
        <p:spPr>
          <a:xfrm>
            <a:off x="7068250" y="1440354"/>
            <a:ext cx="2080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2"/>
                </a:solidFill>
                <a:latin typeface="Inter"/>
                <a:ea typeface="Inter"/>
                <a:cs typeface="Inter"/>
                <a:sym typeface="Inter"/>
              </a:rPr>
              <a:t>Monitor all systems in production in real-time</a:t>
            </a:r>
            <a:endParaRPr sz="1100">
              <a:solidFill>
                <a:schemeClr val="lt2"/>
              </a:solidFill>
              <a:latin typeface="Inter"/>
              <a:ea typeface="Inter"/>
              <a:cs typeface="Inter"/>
              <a:sym typeface="Inter"/>
            </a:endParaRPr>
          </a:p>
        </p:txBody>
      </p:sp>
      <p:cxnSp>
        <p:nvCxnSpPr>
          <p:cNvPr id="362" name="Google Shape;362;p25"/>
          <p:cNvCxnSpPr/>
          <p:nvPr/>
        </p:nvCxnSpPr>
        <p:spPr>
          <a:xfrm rot="6300023">
            <a:off x="5021843" y="1807850"/>
            <a:ext cx="1396694" cy="806304"/>
          </a:xfrm>
          <a:prstGeom prst="straightConnector1">
            <a:avLst/>
          </a:prstGeom>
          <a:noFill/>
          <a:ln cap="flat" cmpd="sng" w="9525">
            <a:solidFill>
              <a:srgbClr val="2D8D22"/>
            </a:solidFill>
            <a:prstDash val="solid"/>
            <a:round/>
            <a:headEnd len="med" w="med" type="triangle"/>
            <a:tailEnd len="med" w="med" type="none"/>
          </a:ln>
        </p:spPr>
      </p:cxnSp>
      <p:cxnSp>
        <p:nvCxnSpPr>
          <p:cNvPr id="363" name="Google Shape;363;p25"/>
          <p:cNvCxnSpPr/>
          <p:nvPr/>
        </p:nvCxnSpPr>
        <p:spPr>
          <a:xfrm rot="5400000">
            <a:off x="5229719" y="1837322"/>
            <a:ext cx="1092900" cy="1092900"/>
          </a:xfrm>
          <a:prstGeom prst="straightConnector1">
            <a:avLst/>
          </a:prstGeom>
          <a:noFill/>
          <a:ln cap="flat" cmpd="sng" w="9525">
            <a:solidFill>
              <a:schemeClr val="accent1"/>
            </a:solidFill>
            <a:prstDash val="solid"/>
            <a:round/>
            <a:headEnd len="med" w="med" type="none"/>
            <a:tailEnd len="med" w="med" type="triangle"/>
          </a:ln>
        </p:spPr>
      </p:cxnSp>
      <p:pic>
        <p:nvPicPr>
          <p:cNvPr id="364" name="Google Shape;364;p25"/>
          <p:cNvPicPr preferRelativeResize="0"/>
          <p:nvPr/>
        </p:nvPicPr>
        <p:blipFill>
          <a:blip r:embed="rId4">
            <a:alphaModFix/>
          </a:blip>
          <a:stretch>
            <a:fillRect/>
          </a:stretch>
        </p:blipFill>
        <p:spPr>
          <a:xfrm>
            <a:off x="5197488" y="1876359"/>
            <a:ext cx="292500" cy="219366"/>
          </a:xfrm>
          <a:prstGeom prst="rect">
            <a:avLst/>
          </a:prstGeom>
          <a:noFill/>
          <a:ln>
            <a:noFill/>
          </a:ln>
        </p:spPr>
      </p:pic>
      <p:sp>
        <p:nvSpPr>
          <p:cNvPr id="365" name="Google Shape;365;p25"/>
          <p:cNvSpPr txBox="1"/>
          <p:nvPr/>
        </p:nvSpPr>
        <p:spPr>
          <a:xfrm rot="-2700507">
            <a:off x="5230853" y="2321626"/>
            <a:ext cx="1438043" cy="30801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PW &amp; Otel Traces</a:t>
            </a:r>
            <a:endParaRPr sz="800">
              <a:solidFill>
                <a:schemeClr val="lt1"/>
              </a:solidFill>
              <a:latin typeface="Inter"/>
              <a:ea typeface="Inter"/>
              <a:cs typeface="Inter"/>
              <a:sym typeface="Inter"/>
            </a:endParaRPr>
          </a:p>
        </p:txBody>
      </p:sp>
      <p:sp>
        <p:nvSpPr>
          <p:cNvPr id="366" name="Google Shape;366;p25"/>
          <p:cNvSpPr txBox="1"/>
          <p:nvPr/>
        </p:nvSpPr>
        <p:spPr>
          <a:xfrm rot="-2700000">
            <a:off x="4871786" y="1990607"/>
            <a:ext cx="1468378" cy="30801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Playwright Tests</a:t>
            </a:r>
            <a:endParaRPr sz="800">
              <a:solidFill>
                <a:schemeClr val="lt1"/>
              </a:solidFill>
              <a:latin typeface="Inter"/>
              <a:ea typeface="Inter"/>
              <a:cs typeface="Inter"/>
              <a:sym typeface="Inter"/>
            </a:endParaRPr>
          </a:p>
        </p:txBody>
      </p:sp>
      <p:pic>
        <p:nvPicPr>
          <p:cNvPr id="367" name="Google Shape;367;p25"/>
          <p:cNvPicPr preferRelativeResize="0"/>
          <p:nvPr/>
        </p:nvPicPr>
        <p:blipFill>
          <a:blip r:embed="rId5">
            <a:alphaModFix/>
          </a:blip>
          <a:stretch>
            <a:fillRect/>
          </a:stretch>
        </p:blipFill>
        <p:spPr>
          <a:xfrm>
            <a:off x="5941525" y="2480162"/>
            <a:ext cx="292500" cy="292500"/>
          </a:xfrm>
          <a:prstGeom prst="rect">
            <a:avLst/>
          </a:prstGeom>
          <a:noFill/>
          <a:ln>
            <a:noFill/>
          </a:ln>
        </p:spPr>
      </p:pic>
      <p:sp>
        <p:nvSpPr>
          <p:cNvPr id="368" name="Google Shape;368;p25"/>
          <p:cNvSpPr/>
          <p:nvPr/>
        </p:nvSpPr>
        <p:spPr>
          <a:xfrm>
            <a:off x="4164450" y="1376213"/>
            <a:ext cx="815100" cy="292500"/>
          </a:xfrm>
          <a:prstGeom prst="roundRect">
            <a:avLst>
              <a:gd fmla="val 16667" name="adj"/>
            </a:avLst>
          </a:prstGeom>
          <a:solidFill>
            <a:schemeClr val="accent4"/>
          </a:solidFill>
          <a:ln cap="flat" cmpd="sng" w="9525">
            <a:solidFill>
              <a:srgbClr val="FEC7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Inter"/>
                <a:ea typeface="Inter"/>
                <a:cs typeface="Inter"/>
                <a:sym typeface="Inter"/>
              </a:rPr>
              <a:t>Staging</a:t>
            </a:r>
            <a:endParaRPr b="1" sz="800">
              <a:solidFill>
                <a:schemeClr val="dk1"/>
              </a:solidFill>
              <a:latin typeface="Inter"/>
              <a:ea typeface="Inter"/>
              <a:cs typeface="Inter"/>
              <a:sym typeface="Inter"/>
            </a:endParaRPr>
          </a:p>
        </p:txBody>
      </p:sp>
      <p:sp>
        <p:nvSpPr>
          <p:cNvPr id="369" name="Google Shape;369;p25"/>
          <p:cNvSpPr/>
          <p:nvPr/>
        </p:nvSpPr>
        <p:spPr>
          <a:xfrm>
            <a:off x="6209375" y="1376213"/>
            <a:ext cx="815100" cy="292500"/>
          </a:xfrm>
          <a:prstGeom prst="roundRect">
            <a:avLst>
              <a:gd fmla="val 16667" name="adj"/>
            </a:avLst>
          </a:prstGeom>
          <a:solidFill>
            <a:schemeClr val="accen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Production</a:t>
            </a:r>
            <a:endParaRPr b="1" sz="800">
              <a:solidFill>
                <a:schemeClr val="lt1"/>
              </a:solidFill>
              <a:latin typeface="Inter"/>
              <a:ea typeface="Inter"/>
              <a:cs typeface="Inter"/>
              <a:sym typeface="Inter"/>
            </a:endParaRPr>
          </a:p>
        </p:txBody>
      </p:sp>
      <p:sp>
        <p:nvSpPr>
          <p:cNvPr id="370" name="Google Shape;370;p25"/>
          <p:cNvSpPr/>
          <p:nvPr/>
        </p:nvSpPr>
        <p:spPr>
          <a:xfrm>
            <a:off x="2119519" y="1381550"/>
            <a:ext cx="815100" cy="292500"/>
          </a:xfrm>
          <a:prstGeom prst="roundRect">
            <a:avLst>
              <a:gd fmla="val 16667" name="adj"/>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Local</a:t>
            </a:r>
            <a:endParaRPr b="1" sz="800">
              <a:solidFill>
                <a:schemeClr val="lt1"/>
              </a:solidFill>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594"/>
            </a:gs>
            <a:gs pos="100000">
              <a:srgbClr val="020810"/>
            </a:gs>
          </a:gsLst>
          <a:path path="circle">
            <a:fillToRect b="50%" l="50%" r="50%" t="50%"/>
          </a:path>
          <a:tileRect/>
        </a:gradFill>
      </p:bgPr>
    </p:bg>
    <p:spTree>
      <p:nvGrpSpPr>
        <p:cNvPr id="374" name="Shape 374"/>
        <p:cNvGrpSpPr/>
        <p:nvPr/>
      </p:nvGrpSpPr>
      <p:grpSpPr>
        <a:xfrm>
          <a:off x="0" y="0"/>
          <a:ext cx="0" cy="0"/>
          <a:chOff x="0" y="0"/>
          <a:chExt cx="0" cy="0"/>
        </a:xfrm>
      </p:grpSpPr>
      <p:sp>
        <p:nvSpPr>
          <p:cNvPr id="375" name="Google Shape;375;p26"/>
          <p:cNvSpPr txBox="1"/>
          <p:nvPr>
            <p:ph type="title"/>
          </p:nvPr>
        </p:nvSpPr>
        <p:spPr>
          <a:xfrm>
            <a:off x="330048" y="274639"/>
            <a:ext cx="8517300" cy="493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0" lang="en" sz="3200">
                <a:solidFill>
                  <a:schemeClr val="lt2"/>
                </a:solidFill>
              </a:rPr>
              <a:t>The Application Reliability Platform</a:t>
            </a:r>
            <a:endParaRPr b="0" sz="3200">
              <a:solidFill>
                <a:schemeClr val="lt2"/>
              </a:solidFill>
            </a:endParaRPr>
          </a:p>
        </p:txBody>
      </p:sp>
      <p:pic>
        <p:nvPicPr>
          <p:cNvPr id="376" name="Google Shape;376;p26"/>
          <p:cNvPicPr preferRelativeResize="0"/>
          <p:nvPr/>
        </p:nvPicPr>
        <p:blipFill>
          <a:blip r:embed="rId3">
            <a:alphaModFix/>
          </a:blip>
          <a:stretch>
            <a:fillRect/>
          </a:stretch>
        </p:blipFill>
        <p:spPr>
          <a:xfrm>
            <a:off x="4144413" y="2718075"/>
            <a:ext cx="855175" cy="855175"/>
          </a:xfrm>
          <a:prstGeom prst="rect">
            <a:avLst/>
          </a:prstGeom>
          <a:noFill/>
          <a:ln>
            <a:noFill/>
          </a:ln>
        </p:spPr>
      </p:pic>
      <p:cxnSp>
        <p:nvCxnSpPr>
          <p:cNvPr id="377" name="Google Shape;377;p26"/>
          <p:cNvCxnSpPr>
            <a:stCxn id="378" idx="3"/>
            <a:endCxn id="379" idx="1"/>
          </p:cNvCxnSpPr>
          <p:nvPr/>
        </p:nvCxnSpPr>
        <p:spPr>
          <a:xfrm>
            <a:off x="2894838" y="1522475"/>
            <a:ext cx="1312800" cy="0"/>
          </a:xfrm>
          <a:prstGeom prst="straightConnector1">
            <a:avLst/>
          </a:prstGeom>
          <a:noFill/>
          <a:ln cap="flat" cmpd="sng" w="19050">
            <a:solidFill>
              <a:schemeClr val="dk2"/>
            </a:solidFill>
            <a:prstDash val="dash"/>
            <a:round/>
            <a:headEnd len="med" w="med" type="oval"/>
            <a:tailEnd len="med" w="med" type="oval"/>
          </a:ln>
        </p:spPr>
      </p:cxnSp>
      <p:cxnSp>
        <p:nvCxnSpPr>
          <p:cNvPr id="380" name="Google Shape;380;p26"/>
          <p:cNvCxnSpPr/>
          <p:nvPr/>
        </p:nvCxnSpPr>
        <p:spPr>
          <a:xfrm>
            <a:off x="4936309" y="1522475"/>
            <a:ext cx="1312800" cy="0"/>
          </a:xfrm>
          <a:prstGeom prst="straightConnector1">
            <a:avLst/>
          </a:prstGeom>
          <a:noFill/>
          <a:ln cap="flat" cmpd="sng" w="19050">
            <a:solidFill>
              <a:schemeClr val="lt2"/>
            </a:solidFill>
            <a:prstDash val="dash"/>
            <a:round/>
            <a:headEnd len="med" w="med" type="oval"/>
            <a:tailEnd len="med" w="med" type="oval"/>
          </a:ln>
        </p:spPr>
      </p:cxnSp>
      <p:cxnSp>
        <p:nvCxnSpPr>
          <p:cNvPr id="381" name="Google Shape;381;p26"/>
          <p:cNvCxnSpPr/>
          <p:nvPr/>
        </p:nvCxnSpPr>
        <p:spPr>
          <a:xfrm rot="900023">
            <a:off x="2512508" y="1935827"/>
            <a:ext cx="1396694" cy="806304"/>
          </a:xfrm>
          <a:prstGeom prst="straightConnector1">
            <a:avLst/>
          </a:prstGeom>
          <a:noFill/>
          <a:ln cap="flat" cmpd="sng" w="9525">
            <a:solidFill>
              <a:schemeClr val="dk2"/>
            </a:solidFill>
            <a:prstDash val="solid"/>
            <a:round/>
            <a:headEnd len="med" w="med" type="triangle"/>
            <a:tailEnd len="med" w="med" type="none"/>
          </a:ln>
        </p:spPr>
      </p:cxnSp>
      <p:cxnSp>
        <p:nvCxnSpPr>
          <p:cNvPr id="382" name="Google Shape;382;p26"/>
          <p:cNvCxnSpPr/>
          <p:nvPr/>
        </p:nvCxnSpPr>
        <p:spPr>
          <a:xfrm>
            <a:off x="2837175" y="1736550"/>
            <a:ext cx="1092900" cy="1092900"/>
          </a:xfrm>
          <a:prstGeom prst="straightConnector1">
            <a:avLst/>
          </a:prstGeom>
          <a:noFill/>
          <a:ln cap="flat" cmpd="sng" w="9525">
            <a:solidFill>
              <a:schemeClr val="dk2"/>
            </a:solidFill>
            <a:prstDash val="solid"/>
            <a:round/>
            <a:headEnd len="med" w="med" type="none"/>
            <a:tailEnd len="med" w="med" type="triangle"/>
          </a:ln>
        </p:spPr>
      </p:cxnSp>
      <p:cxnSp>
        <p:nvCxnSpPr>
          <p:cNvPr id="383" name="Google Shape;383;p26"/>
          <p:cNvCxnSpPr/>
          <p:nvPr/>
        </p:nvCxnSpPr>
        <p:spPr>
          <a:xfrm>
            <a:off x="4476797" y="1844784"/>
            <a:ext cx="0" cy="721500"/>
          </a:xfrm>
          <a:prstGeom prst="straightConnector1">
            <a:avLst/>
          </a:prstGeom>
          <a:noFill/>
          <a:ln cap="flat" cmpd="sng" w="9525">
            <a:solidFill>
              <a:schemeClr val="dk2"/>
            </a:solidFill>
            <a:prstDash val="solid"/>
            <a:round/>
            <a:headEnd len="med" w="med" type="triangle"/>
            <a:tailEnd len="med" w="med" type="none"/>
          </a:ln>
        </p:spPr>
      </p:cxnSp>
      <p:cxnSp>
        <p:nvCxnSpPr>
          <p:cNvPr id="384" name="Google Shape;384;p26"/>
          <p:cNvCxnSpPr/>
          <p:nvPr/>
        </p:nvCxnSpPr>
        <p:spPr>
          <a:xfrm>
            <a:off x="4676179" y="1879246"/>
            <a:ext cx="0" cy="728700"/>
          </a:xfrm>
          <a:prstGeom prst="straightConnector1">
            <a:avLst/>
          </a:prstGeom>
          <a:noFill/>
          <a:ln cap="flat" cmpd="sng" w="9525">
            <a:solidFill>
              <a:schemeClr val="dk2"/>
            </a:solidFill>
            <a:prstDash val="solid"/>
            <a:round/>
            <a:headEnd len="med" w="med" type="none"/>
            <a:tailEnd len="med" w="med" type="triangle"/>
          </a:ln>
        </p:spPr>
      </p:cxnSp>
      <p:pic>
        <p:nvPicPr>
          <p:cNvPr id="385" name="Google Shape;385;p26"/>
          <p:cNvPicPr preferRelativeResize="0"/>
          <p:nvPr/>
        </p:nvPicPr>
        <p:blipFill>
          <a:blip r:embed="rId4">
            <a:alphaModFix/>
          </a:blip>
          <a:stretch>
            <a:fillRect/>
          </a:stretch>
        </p:blipFill>
        <p:spPr>
          <a:xfrm>
            <a:off x="2843025" y="2605822"/>
            <a:ext cx="292500" cy="219366"/>
          </a:xfrm>
          <a:prstGeom prst="rect">
            <a:avLst/>
          </a:prstGeom>
          <a:noFill/>
          <a:ln>
            <a:noFill/>
          </a:ln>
        </p:spPr>
      </p:pic>
      <p:sp>
        <p:nvSpPr>
          <p:cNvPr id="386" name="Google Shape;386;p26"/>
          <p:cNvSpPr txBox="1"/>
          <p:nvPr/>
        </p:nvSpPr>
        <p:spPr>
          <a:xfrm rot="2700000">
            <a:off x="2438862" y="2353167"/>
            <a:ext cx="1454377" cy="30801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2"/>
                </a:solidFill>
                <a:latin typeface="Inter"/>
                <a:ea typeface="Inter"/>
                <a:cs typeface="Inter"/>
                <a:sym typeface="Inter"/>
              </a:rPr>
              <a:t>Playwright Tests</a:t>
            </a:r>
            <a:endParaRPr sz="800">
              <a:solidFill>
                <a:schemeClr val="dk2"/>
              </a:solidFill>
              <a:latin typeface="Inter"/>
              <a:ea typeface="Inter"/>
              <a:cs typeface="Inter"/>
              <a:sym typeface="Inter"/>
            </a:endParaRPr>
          </a:p>
        </p:txBody>
      </p:sp>
      <p:sp>
        <p:nvSpPr>
          <p:cNvPr id="387" name="Google Shape;387;p26"/>
          <p:cNvSpPr txBox="1"/>
          <p:nvPr/>
        </p:nvSpPr>
        <p:spPr>
          <a:xfrm rot="2700000">
            <a:off x="2776563" y="2016692"/>
            <a:ext cx="1456074" cy="30801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2"/>
                </a:solidFill>
                <a:latin typeface="Inter"/>
                <a:ea typeface="Inter"/>
                <a:cs typeface="Inter"/>
                <a:sym typeface="Inter"/>
              </a:rPr>
              <a:t>PW &amp; Otel Traces</a:t>
            </a:r>
            <a:endParaRPr sz="800">
              <a:solidFill>
                <a:schemeClr val="dk2"/>
              </a:solidFill>
              <a:latin typeface="Inter"/>
              <a:ea typeface="Inter"/>
              <a:cs typeface="Inter"/>
              <a:sym typeface="Inter"/>
            </a:endParaRPr>
          </a:p>
        </p:txBody>
      </p:sp>
      <p:pic>
        <p:nvPicPr>
          <p:cNvPr id="388" name="Google Shape;388;p26"/>
          <p:cNvPicPr preferRelativeResize="0"/>
          <p:nvPr/>
        </p:nvPicPr>
        <p:blipFill>
          <a:blip r:embed="rId5">
            <a:alphaModFix/>
          </a:blip>
          <a:stretch>
            <a:fillRect/>
          </a:stretch>
        </p:blipFill>
        <p:spPr>
          <a:xfrm>
            <a:off x="3558275" y="1828500"/>
            <a:ext cx="292500" cy="292500"/>
          </a:xfrm>
          <a:prstGeom prst="rect">
            <a:avLst/>
          </a:prstGeom>
          <a:noFill/>
          <a:ln>
            <a:noFill/>
          </a:ln>
        </p:spPr>
      </p:pic>
      <p:sp>
        <p:nvSpPr>
          <p:cNvPr id="389" name="Google Shape;389;p26"/>
          <p:cNvSpPr txBox="1"/>
          <p:nvPr/>
        </p:nvSpPr>
        <p:spPr>
          <a:xfrm>
            <a:off x="1334150" y="3452150"/>
            <a:ext cx="186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Inter"/>
                <a:ea typeface="Inter"/>
                <a:cs typeface="Inter"/>
                <a:sym typeface="Inter"/>
              </a:rPr>
              <a:t>Alerting</a:t>
            </a:r>
            <a:endParaRPr sz="1800">
              <a:solidFill>
                <a:schemeClr val="lt1"/>
              </a:solidFill>
              <a:latin typeface="Inter"/>
              <a:ea typeface="Inter"/>
              <a:cs typeface="Inter"/>
              <a:sym typeface="Inter"/>
            </a:endParaRPr>
          </a:p>
        </p:txBody>
      </p:sp>
      <p:sp>
        <p:nvSpPr>
          <p:cNvPr id="390" name="Google Shape;390;p26"/>
          <p:cNvSpPr txBox="1"/>
          <p:nvPr/>
        </p:nvSpPr>
        <p:spPr>
          <a:xfrm>
            <a:off x="1334150" y="3756950"/>
            <a:ext cx="2080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When failures happen alert the right team immediately</a:t>
            </a:r>
            <a:endParaRPr sz="1100">
              <a:solidFill>
                <a:schemeClr val="lt1"/>
              </a:solidFill>
              <a:latin typeface="Inter"/>
              <a:ea typeface="Inter"/>
              <a:cs typeface="Inter"/>
              <a:sym typeface="Inter"/>
            </a:endParaRPr>
          </a:p>
        </p:txBody>
      </p:sp>
      <p:sp>
        <p:nvSpPr>
          <p:cNvPr id="391" name="Google Shape;391;p26"/>
          <p:cNvSpPr txBox="1"/>
          <p:nvPr/>
        </p:nvSpPr>
        <p:spPr>
          <a:xfrm>
            <a:off x="5753750" y="3452150"/>
            <a:ext cx="186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Inter"/>
                <a:ea typeface="Inter"/>
                <a:cs typeface="Inter"/>
                <a:sym typeface="Inter"/>
              </a:rPr>
              <a:t>Status Pages</a:t>
            </a:r>
            <a:endParaRPr sz="1800">
              <a:solidFill>
                <a:schemeClr val="lt2"/>
              </a:solidFill>
              <a:latin typeface="Inter"/>
              <a:ea typeface="Inter"/>
              <a:cs typeface="Inter"/>
              <a:sym typeface="Inter"/>
            </a:endParaRPr>
          </a:p>
        </p:txBody>
      </p:sp>
      <p:sp>
        <p:nvSpPr>
          <p:cNvPr id="392" name="Google Shape;392;p26"/>
          <p:cNvSpPr txBox="1"/>
          <p:nvPr/>
        </p:nvSpPr>
        <p:spPr>
          <a:xfrm>
            <a:off x="5753750" y="3756950"/>
            <a:ext cx="2017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2"/>
                </a:solidFill>
                <a:latin typeface="Inter"/>
                <a:ea typeface="Inter"/>
                <a:cs typeface="Inter"/>
                <a:sym typeface="Inter"/>
              </a:rPr>
              <a:t>Communicate outages &amp; performance issues with users &amp; customers</a:t>
            </a:r>
            <a:endParaRPr sz="1100">
              <a:solidFill>
                <a:schemeClr val="lt2"/>
              </a:solidFill>
              <a:latin typeface="Inter"/>
              <a:ea typeface="Inter"/>
              <a:cs typeface="Inter"/>
              <a:sym typeface="Inter"/>
            </a:endParaRPr>
          </a:p>
        </p:txBody>
      </p:sp>
      <p:cxnSp>
        <p:nvCxnSpPr>
          <p:cNvPr id="393" name="Google Shape;393;p26"/>
          <p:cNvCxnSpPr>
            <a:stCxn id="376" idx="2"/>
            <a:endCxn id="390" idx="3"/>
          </p:cNvCxnSpPr>
          <p:nvPr/>
        </p:nvCxnSpPr>
        <p:spPr>
          <a:xfrm rot="5400000">
            <a:off x="3770850" y="3217300"/>
            <a:ext cx="445200" cy="1157100"/>
          </a:xfrm>
          <a:prstGeom prst="curvedConnector2">
            <a:avLst/>
          </a:prstGeom>
          <a:noFill/>
          <a:ln cap="flat" cmpd="sng" w="9525">
            <a:solidFill>
              <a:schemeClr val="accent5"/>
            </a:solidFill>
            <a:prstDash val="solid"/>
            <a:round/>
            <a:headEnd len="med" w="med" type="none"/>
            <a:tailEnd len="med" w="med" type="triangle"/>
          </a:ln>
        </p:spPr>
      </p:cxnSp>
      <p:cxnSp>
        <p:nvCxnSpPr>
          <p:cNvPr id="394" name="Google Shape;394;p26"/>
          <p:cNvCxnSpPr>
            <a:stCxn id="376" idx="2"/>
            <a:endCxn id="392" idx="1"/>
          </p:cNvCxnSpPr>
          <p:nvPr/>
        </p:nvCxnSpPr>
        <p:spPr>
          <a:xfrm flipH="1" rot="-5400000">
            <a:off x="4897800" y="3247450"/>
            <a:ext cx="530100" cy="1181700"/>
          </a:xfrm>
          <a:prstGeom prst="curvedConnector2">
            <a:avLst/>
          </a:prstGeom>
          <a:noFill/>
          <a:ln cap="flat" cmpd="sng" w="9525">
            <a:solidFill>
              <a:schemeClr val="accent5"/>
            </a:solidFill>
            <a:prstDash val="solid"/>
            <a:round/>
            <a:headEnd len="med" w="med" type="none"/>
            <a:tailEnd len="med" w="med" type="triangle"/>
          </a:ln>
        </p:spPr>
      </p:cxnSp>
      <p:grpSp>
        <p:nvGrpSpPr>
          <p:cNvPr id="395" name="Google Shape;395;p26"/>
          <p:cNvGrpSpPr/>
          <p:nvPr/>
        </p:nvGrpSpPr>
        <p:grpSpPr>
          <a:xfrm>
            <a:off x="1393075" y="4240717"/>
            <a:ext cx="1449950" cy="304825"/>
            <a:chOff x="1393075" y="4316917"/>
            <a:chExt cx="1449950" cy="304825"/>
          </a:xfrm>
        </p:grpSpPr>
        <p:pic>
          <p:nvPicPr>
            <p:cNvPr id="396" name="Google Shape;396;p26"/>
            <p:cNvPicPr preferRelativeResize="0"/>
            <p:nvPr/>
          </p:nvPicPr>
          <p:blipFill>
            <a:blip r:embed="rId6">
              <a:alphaModFix/>
            </a:blip>
            <a:stretch>
              <a:fillRect/>
            </a:stretch>
          </p:blipFill>
          <p:spPr>
            <a:xfrm>
              <a:off x="1393075" y="4332869"/>
              <a:ext cx="272924" cy="272922"/>
            </a:xfrm>
            <a:prstGeom prst="rect">
              <a:avLst/>
            </a:prstGeom>
            <a:noFill/>
            <a:ln>
              <a:noFill/>
            </a:ln>
          </p:spPr>
        </p:pic>
        <p:pic>
          <p:nvPicPr>
            <p:cNvPr id="397" name="Google Shape;397;p26"/>
            <p:cNvPicPr preferRelativeResize="0"/>
            <p:nvPr/>
          </p:nvPicPr>
          <p:blipFill rotWithShape="1">
            <a:blip r:embed="rId7">
              <a:alphaModFix/>
            </a:blip>
            <a:srcRect b="15641" l="15641" r="15634" t="15634"/>
            <a:stretch/>
          </p:blipFill>
          <p:spPr>
            <a:xfrm>
              <a:off x="1764154" y="4316917"/>
              <a:ext cx="304825" cy="304825"/>
            </a:xfrm>
            <a:prstGeom prst="rect">
              <a:avLst/>
            </a:prstGeom>
            <a:noFill/>
            <a:ln>
              <a:noFill/>
            </a:ln>
          </p:spPr>
        </p:pic>
        <p:pic>
          <p:nvPicPr>
            <p:cNvPr id="398" name="Google Shape;398;p26"/>
            <p:cNvPicPr preferRelativeResize="0"/>
            <p:nvPr/>
          </p:nvPicPr>
          <p:blipFill>
            <a:blip r:embed="rId8">
              <a:alphaModFix/>
            </a:blip>
            <a:stretch>
              <a:fillRect/>
            </a:stretch>
          </p:blipFill>
          <p:spPr>
            <a:xfrm>
              <a:off x="2538210" y="4316922"/>
              <a:ext cx="304815" cy="304817"/>
            </a:xfrm>
            <a:prstGeom prst="rect">
              <a:avLst/>
            </a:prstGeom>
            <a:noFill/>
            <a:ln>
              <a:noFill/>
            </a:ln>
          </p:spPr>
        </p:pic>
        <p:pic>
          <p:nvPicPr>
            <p:cNvPr id="399" name="Google Shape;399;p26"/>
            <p:cNvPicPr preferRelativeResize="0"/>
            <p:nvPr/>
          </p:nvPicPr>
          <p:blipFill>
            <a:blip r:embed="rId9">
              <a:alphaModFix/>
            </a:blip>
            <a:stretch>
              <a:fillRect/>
            </a:stretch>
          </p:blipFill>
          <p:spPr>
            <a:xfrm>
              <a:off x="2167135" y="4332869"/>
              <a:ext cx="272920" cy="272922"/>
            </a:xfrm>
            <a:prstGeom prst="rect">
              <a:avLst/>
            </a:prstGeom>
            <a:noFill/>
            <a:ln>
              <a:noFill/>
            </a:ln>
          </p:spPr>
        </p:pic>
      </p:grpSp>
      <p:pic>
        <p:nvPicPr>
          <p:cNvPr id="400" name="Google Shape;400;p26"/>
          <p:cNvPicPr preferRelativeResize="0"/>
          <p:nvPr/>
        </p:nvPicPr>
        <p:blipFill rotWithShape="1">
          <a:blip r:embed="rId10">
            <a:alphaModFix/>
          </a:blip>
          <a:srcRect b="24783" l="0" r="0" t="0"/>
          <a:stretch/>
        </p:blipFill>
        <p:spPr>
          <a:xfrm>
            <a:off x="7620100" y="3573250"/>
            <a:ext cx="1075831" cy="728700"/>
          </a:xfrm>
          <a:prstGeom prst="rect">
            <a:avLst/>
          </a:prstGeom>
          <a:noFill/>
          <a:ln>
            <a:noFill/>
          </a:ln>
        </p:spPr>
      </p:pic>
      <p:sp>
        <p:nvSpPr>
          <p:cNvPr id="401" name="Google Shape;401;p26"/>
          <p:cNvSpPr txBox="1"/>
          <p:nvPr/>
        </p:nvSpPr>
        <p:spPr>
          <a:xfrm>
            <a:off x="285650" y="1158125"/>
            <a:ext cx="186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Inter"/>
                <a:ea typeface="Inter"/>
                <a:cs typeface="Inter"/>
                <a:sym typeface="Inter"/>
              </a:rPr>
              <a:t>Testing</a:t>
            </a:r>
            <a:endParaRPr sz="1800">
              <a:solidFill>
                <a:schemeClr val="dk2"/>
              </a:solidFill>
              <a:latin typeface="Inter"/>
              <a:ea typeface="Inter"/>
              <a:cs typeface="Inter"/>
              <a:sym typeface="Inter"/>
            </a:endParaRPr>
          </a:p>
        </p:txBody>
      </p:sp>
      <p:sp>
        <p:nvSpPr>
          <p:cNvPr id="402" name="Google Shape;402;p26"/>
          <p:cNvSpPr txBox="1"/>
          <p:nvPr/>
        </p:nvSpPr>
        <p:spPr>
          <a:xfrm>
            <a:off x="285650" y="1462925"/>
            <a:ext cx="1866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Inter"/>
                <a:ea typeface="Inter"/>
                <a:cs typeface="Inter"/>
                <a:sym typeface="Inter"/>
              </a:rPr>
              <a:t>Run App, API, &amp; Service tests using Playwright</a:t>
            </a:r>
            <a:endParaRPr sz="1100">
              <a:solidFill>
                <a:schemeClr val="dk2"/>
              </a:solidFill>
              <a:latin typeface="Inter"/>
              <a:ea typeface="Inter"/>
              <a:cs typeface="Inter"/>
              <a:sym typeface="Inter"/>
            </a:endParaRPr>
          </a:p>
        </p:txBody>
      </p:sp>
      <p:sp>
        <p:nvSpPr>
          <p:cNvPr id="403" name="Google Shape;403;p26"/>
          <p:cNvSpPr txBox="1"/>
          <p:nvPr/>
        </p:nvSpPr>
        <p:spPr>
          <a:xfrm>
            <a:off x="7068250" y="1135554"/>
            <a:ext cx="186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Inter"/>
                <a:ea typeface="Inter"/>
                <a:cs typeface="Inter"/>
                <a:sym typeface="Inter"/>
              </a:rPr>
              <a:t>Monitoring</a:t>
            </a:r>
            <a:endParaRPr sz="1800">
              <a:solidFill>
                <a:schemeClr val="lt2"/>
              </a:solidFill>
              <a:latin typeface="Inter"/>
              <a:ea typeface="Inter"/>
              <a:cs typeface="Inter"/>
              <a:sym typeface="Inter"/>
            </a:endParaRPr>
          </a:p>
        </p:txBody>
      </p:sp>
      <p:sp>
        <p:nvSpPr>
          <p:cNvPr id="404" name="Google Shape;404;p26"/>
          <p:cNvSpPr txBox="1"/>
          <p:nvPr/>
        </p:nvSpPr>
        <p:spPr>
          <a:xfrm>
            <a:off x="7068250" y="1440354"/>
            <a:ext cx="2080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2"/>
                </a:solidFill>
                <a:latin typeface="Inter"/>
                <a:ea typeface="Inter"/>
                <a:cs typeface="Inter"/>
                <a:sym typeface="Inter"/>
              </a:rPr>
              <a:t>Monitor all systems in production in real-time</a:t>
            </a:r>
            <a:endParaRPr sz="1100">
              <a:solidFill>
                <a:schemeClr val="lt2"/>
              </a:solidFill>
              <a:latin typeface="Inter"/>
              <a:ea typeface="Inter"/>
              <a:cs typeface="Inter"/>
              <a:sym typeface="Inter"/>
            </a:endParaRPr>
          </a:p>
        </p:txBody>
      </p:sp>
      <p:cxnSp>
        <p:nvCxnSpPr>
          <p:cNvPr id="405" name="Google Shape;405;p26"/>
          <p:cNvCxnSpPr/>
          <p:nvPr/>
        </p:nvCxnSpPr>
        <p:spPr>
          <a:xfrm flipH="1">
            <a:off x="5150100" y="1724800"/>
            <a:ext cx="1062600" cy="1056300"/>
          </a:xfrm>
          <a:prstGeom prst="straightConnector1">
            <a:avLst/>
          </a:prstGeom>
          <a:noFill/>
          <a:ln cap="flat" cmpd="sng" w="9525">
            <a:solidFill>
              <a:srgbClr val="2D8D22"/>
            </a:solidFill>
            <a:prstDash val="solid"/>
            <a:round/>
            <a:headEnd len="med" w="med" type="triangle"/>
            <a:tailEnd len="med" w="med" type="none"/>
          </a:ln>
        </p:spPr>
      </p:cxnSp>
      <p:cxnSp>
        <p:nvCxnSpPr>
          <p:cNvPr id="406" name="Google Shape;406;p26"/>
          <p:cNvCxnSpPr/>
          <p:nvPr/>
        </p:nvCxnSpPr>
        <p:spPr>
          <a:xfrm rot="5400000">
            <a:off x="5229719" y="1837322"/>
            <a:ext cx="1092900" cy="1092900"/>
          </a:xfrm>
          <a:prstGeom prst="straightConnector1">
            <a:avLst/>
          </a:prstGeom>
          <a:noFill/>
          <a:ln cap="flat" cmpd="sng" w="9525">
            <a:solidFill>
              <a:schemeClr val="accent1"/>
            </a:solidFill>
            <a:prstDash val="solid"/>
            <a:round/>
            <a:headEnd len="med" w="med" type="none"/>
            <a:tailEnd len="med" w="med" type="triangle"/>
          </a:ln>
        </p:spPr>
      </p:cxnSp>
      <p:pic>
        <p:nvPicPr>
          <p:cNvPr id="407" name="Google Shape;407;p26"/>
          <p:cNvPicPr preferRelativeResize="0"/>
          <p:nvPr/>
        </p:nvPicPr>
        <p:blipFill>
          <a:blip r:embed="rId11">
            <a:alphaModFix/>
          </a:blip>
          <a:stretch>
            <a:fillRect/>
          </a:stretch>
        </p:blipFill>
        <p:spPr>
          <a:xfrm>
            <a:off x="5197488" y="1876359"/>
            <a:ext cx="292500" cy="219366"/>
          </a:xfrm>
          <a:prstGeom prst="rect">
            <a:avLst/>
          </a:prstGeom>
          <a:noFill/>
          <a:ln>
            <a:noFill/>
          </a:ln>
        </p:spPr>
      </p:pic>
      <p:sp>
        <p:nvSpPr>
          <p:cNvPr id="408" name="Google Shape;408;p26"/>
          <p:cNvSpPr txBox="1"/>
          <p:nvPr/>
        </p:nvSpPr>
        <p:spPr>
          <a:xfrm rot="-2700507">
            <a:off x="5230853" y="2321626"/>
            <a:ext cx="1438043" cy="30801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PW &amp; Otel Traces</a:t>
            </a:r>
            <a:endParaRPr sz="800">
              <a:solidFill>
                <a:schemeClr val="lt1"/>
              </a:solidFill>
              <a:latin typeface="Inter"/>
              <a:ea typeface="Inter"/>
              <a:cs typeface="Inter"/>
              <a:sym typeface="Inter"/>
            </a:endParaRPr>
          </a:p>
        </p:txBody>
      </p:sp>
      <p:sp>
        <p:nvSpPr>
          <p:cNvPr id="409" name="Google Shape;409;p26"/>
          <p:cNvSpPr txBox="1"/>
          <p:nvPr/>
        </p:nvSpPr>
        <p:spPr>
          <a:xfrm rot="-2700000">
            <a:off x="4871786" y="1990607"/>
            <a:ext cx="1468378" cy="30801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lt1"/>
                </a:solidFill>
                <a:latin typeface="Inter"/>
                <a:ea typeface="Inter"/>
                <a:cs typeface="Inter"/>
                <a:sym typeface="Inter"/>
              </a:rPr>
              <a:t>Playwright Tests</a:t>
            </a:r>
            <a:endParaRPr sz="800">
              <a:solidFill>
                <a:schemeClr val="lt1"/>
              </a:solidFill>
              <a:latin typeface="Inter"/>
              <a:ea typeface="Inter"/>
              <a:cs typeface="Inter"/>
              <a:sym typeface="Inter"/>
            </a:endParaRPr>
          </a:p>
        </p:txBody>
      </p:sp>
      <p:pic>
        <p:nvPicPr>
          <p:cNvPr id="410" name="Google Shape;410;p26"/>
          <p:cNvPicPr preferRelativeResize="0"/>
          <p:nvPr/>
        </p:nvPicPr>
        <p:blipFill>
          <a:blip r:embed="rId12">
            <a:alphaModFix/>
          </a:blip>
          <a:stretch>
            <a:fillRect/>
          </a:stretch>
        </p:blipFill>
        <p:spPr>
          <a:xfrm>
            <a:off x="5941525" y="2480162"/>
            <a:ext cx="292500" cy="292500"/>
          </a:xfrm>
          <a:prstGeom prst="rect">
            <a:avLst/>
          </a:prstGeom>
          <a:noFill/>
          <a:ln>
            <a:noFill/>
          </a:ln>
        </p:spPr>
      </p:pic>
      <p:sp>
        <p:nvSpPr>
          <p:cNvPr id="411" name="Google Shape;411;p26"/>
          <p:cNvSpPr/>
          <p:nvPr/>
        </p:nvSpPr>
        <p:spPr>
          <a:xfrm>
            <a:off x="4164450" y="1376213"/>
            <a:ext cx="815100" cy="292500"/>
          </a:xfrm>
          <a:prstGeom prst="roundRect">
            <a:avLst>
              <a:gd fmla="val 16667" name="adj"/>
            </a:avLst>
          </a:prstGeom>
          <a:solidFill>
            <a:schemeClr val="accent2"/>
          </a:solidFill>
          <a:ln cap="flat" cmpd="sng" w="9525">
            <a:solidFill>
              <a:srgbClr val="FEC7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Staging</a:t>
            </a:r>
            <a:endParaRPr b="1" sz="800">
              <a:solidFill>
                <a:schemeClr val="lt1"/>
              </a:solidFill>
              <a:latin typeface="Inter"/>
              <a:ea typeface="Inter"/>
              <a:cs typeface="Inter"/>
              <a:sym typeface="Inter"/>
            </a:endParaRPr>
          </a:p>
        </p:txBody>
      </p:sp>
      <p:sp>
        <p:nvSpPr>
          <p:cNvPr id="412" name="Google Shape;412;p26"/>
          <p:cNvSpPr/>
          <p:nvPr/>
        </p:nvSpPr>
        <p:spPr>
          <a:xfrm>
            <a:off x="6209375" y="1376213"/>
            <a:ext cx="815100" cy="292500"/>
          </a:xfrm>
          <a:prstGeom prst="roundRect">
            <a:avLst>
              <a:gd fmla="val 16667" name="adj"/>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Inter"/>
                <a:ea typeface="Inter"/>
                <a:cs typeface="Inter"/>
                <a:sym typeface="Inter"/>
              </a:rPr>
              <a:t>Production</a:t>
            </a:r>
            <a:endParaRPr b="1" sz="800">
              <a:solidFill>
                <a:schemeClr val="dk1"/>
              </a:solidFill>
              <a:latin typeface="Inter"/>
              <a:ea typeface="Inter"/>
              <a:cs typeface="Inter"/>
              <a:sym typeface="Inter"/>
            </a:endParaRPr>
          </a:p>
        </p:txBody>
      </p:sp>
      <p:sp>
        <p:nvSpPr>
          <p:cNvPr id="413" name="Google Shape;413;p26"/>
          <p:cNvSpPr/>
          <p:nvPr/>
        </p:nvSpPr>
        <p:spPr>
          <a:xfrm>
            <a:off x="2119519" y="1381550"/>
            <a:ext cx="815100" cy="292500"/>
          </a:xfrm>
          <a:prstGeom prst="roundRect">
            <a:avLst>
              <a:gd fmla="val 16667" name="adj"/>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Local</a:t>
            </a:r>
            <a:endParaRPr b="1" sz="800">
              <a:solidFill>
                <a:schemeClr val="lt1"/>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594"/>
            </a:gs>
            <a:gs pos="100000">
              <a:srgbClr val="020810"/>
            </a:gs>
          </a:gsLst>
          <a:path path="circle">
            <a:fillToRect b="50%" l="50%" r="50%" t="50%"/>
          </a:path>
          <a:tileRect/>
        </a:gradFill>
      </p:bgPr>
    </p:bg>
    <p:spTree>
      <p:nvGrpSpPr>
        <p:cNvPr id="417" name="Shape 417"/>
        <p:cNvGrpSpPr/>
        <p:nvPr/>
      </p:nvGrpSpPr>
      <p:grpSpPr>
        <a:xfrm>
          <a:off x="0" y="0"/>
          <a:ext cx="0" cy="0"/>
          <a:chOff x="0" y="0"/>
          <a:chExt cx="0" cy="0"/>
        </a:xfrm>
      </p:grpSpPr>
      <p:sp>
        <p:nvSpPr>
          <p:cNvPr id="418" name="Google Shape;418;p27"/>
          <p:cNvSpPr txBox="1"/>
          <p:nvPr>
            <p:ph type="title"/>
          </p:nvPr>
        </p:nvSpPr>
        <p:spPr>
          <a:xfrm>
            <a:off x="330048" y="274639"/>
            <a:ext cx="8517300" cy="493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0" lang="en" sz="3200">
                <a:solidFill>
                  <a:schemeClr val="lt2"/>
                </a:solidFill>
              </a:rPr>
              <a:t>The Application Reliability Platform</a:t>
            </a:r>
            <a:endParaRPr b="0" sz="3200">
              <a:solidFill>
                <a:schemeClr val="lt2"/>
              </a:solidFill>
            </a:endParaRPr>
          </a:p>
        </p:txBody>
      </p:sp>
      <p:pic>
        <p:nvPicPr>
          <p:cNvPr id="419" name="Google Shape;419;p27" title="IDE Graphic.png"/>
          <p:cNvPicPr preferRelativeResize="0"/>
          <p:nvPr/>
        </p:nvPicPr>
        <p:blipFill>
          <a:blip r:embed="rId3">
            <a:alphaModFix/>
          </a:blip>
          <a:stretch>
            <a:fillRect/>
          </a:stretch>
        </p:blipFill>
        <p:spPr>
          <a:xfrm>
            <a:off x="3794975" y="3694225"/>
            <a:ext cx="1554048" cy="1165125"/>
          </a:xfrm>
          <a:prstGeom prst="rect">
            <a:avLst/>
          </a:prstGeom>
          <a:noFill/>
          <a:ln>
            <a:noFill/>
          </a:ln>
        </p:spPr>
      </p:pic>
      <p:pic>
        <p:nvPicPr>
          <p:cNvPr id="420" name="Google Shape;420;p27"/>
          <p:cNvPicPr preferRelativeResize="0"/>
          <p:nvPr/>
        </p:nvPicPr>
        <p:blipFill>
          <a:blip r:embed="rId4">
            <a:alphaModFix/>
          </a:blip>
          <a:stretch>
            <a:fillRect/>
          </a:stretch>
        </p:blipFill>
        <p:spPr>
          <a:xfrm>
            <a:off x="4572005" y="3927195"/>
            <a:ext cx="350423" cy="350433"/>
          </a:xfrm>
          <a:prstGeom prst="rect">
            <a:avLst/>
          </a:prstGeom>
          <a:noFill/>
          <a:ln>
            <a:noFill/>
          </a:ln>
        </p:spPr>
      </p:pic>
      <p:pic>
        <p:nvPicPr>
          <p:cNvPr id="421" name="Google Shape;421;p27"/>
          <p:cNvPicPr preferRelativeResize="0"/>
          <p:nvPr/>
        </p:nvPicPr>
        <p:blipFill>
          <a:blip r:embed="rId5">
            <a:alphaModFix/>
          </a:blip>
          <a:stretch>
            <a:fillRect/>
          </a:stretch>
        </p:blipFill>
        <p:spPr>
          <a:xfrm>
            <a:off x="4377140" y="4453588"/>
            <a:ext cx="292682" cy="219511"/>
          </a:xfrm>
          <a:prstGeom prst="rect">
            <a:avLst/>
          </a:prstGeom>
          <a:noFill/>
          <a:ln>
            <a:noFill/>
          </a:ln>
        </p:spPr>
      </p:pic>
      <p:pic>
        <p:nvPicPr>
          <p:cNvPr id="422" name="Google Shape;422;p27"/>
          <p:cNvPicPr preferRelativeResize="0"/>
          <p:nvPr/>
        </p:nvPicPr>
        <p:blipFill rotWithShape="1">
          <a:blip r:embed="rId6">
            <a:alphaModFix/>
          </a:blip>
          <a:srcRect b="0" l="0" r="23076" t="18099"/>
          <a:stretch/>
        </p:blipFill>
        <p:spPr>
          <a:xfrm>
            <a:off x="4824599" y="4410497"/>
            <a:ext cx="292690" cy="305694"/>
          </a:xfrm>
          <a:prstGeom prst="rect">
            <a:avLst/>
          </a:prstGeom>
          <a:noFill/>
          <a:ln>
            <a:noFill/>
          </a:ln>
        </p:spPr>
      </p:pic>
      <p:sp>
        <p:nvSpPr>
          <p:cNvPr id="423" name="Google Shape;423;p27"/>
          <p:cNvSpPr/>
          <p:nvPr/>
        </p:nvSpPr>
        <p:spPr>
          <a:xfrm>
            <a:off x="742163" y="1913625"/>
            <a:ext cx="754075" cy="6978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4" name="Google Shape;424;p27"/>
          <p:cNvSpPr txBox="1"/>
          <p:nvPr/>
        </p:nvSpPr>
        <p:spPr>
          <a:xfrm>
            <a:off x="539750" y="2611425"/>
            <a:ext cx="1158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Inter"/>
                <a:ea typeface="Inter"/>
                <a:cs typeface="Inter"/>
                <a:sym typeface="Inter"/>
              </a:rPr>
              <a:t>Test </a:t>
            </a:r>
            <a:br>
              <a:rPr lang="en" sz="1300">
                <a:solidFill>
                  <a:schemeClr val="lt1"/>
                </a:solidFill>
                <a:latin typeface="Inter"/>
                <a:ea typeface="Inter"/>
                <a:cs typeface="Inter"/>
                <a:sym typeface="Inter"/>
              </a:rPr>
            </a:br>
            <a:r>
              <a:rPr lang="en" sz="1300">
                <a:solidFill>
                  <a:schemeClr val="lt1"/>
                </a:solidFill>
                <a:latin typeface="Inter"/>
                <a:ea typeface="Inter"/>
                <a:cs typeface="Inter"/>
                <a:sym typeface="Inter"/>
              </a:rPr>
              <a:t>Locally</a:t>
            </a:r>
            <a:endParaRPr sz="1300">
              <a:solidFill>
                <a:schemeClr val="lt1"/>
              </a:solidFill>
              <a:latin typeface="Inter"/>
              <a:ea typeface="Inter"/>
              <a:cs typeface="Inter"/>
              <a:sym typeface="Inter"/>
            </a:endParaRPr>
          </a:p>
        </p:txBody>
      </p:sp>
      <p:cxnSp>
        <p:nvCxnSpPr>
          <p:cNvPr id="425" name="Google Shape;425;p27"/>
          <p:cNvCxnSpPr>
            <a:stCxn id="424" idx="2"/>
            <a:endCxn id="419" idx="0"/>
          </p:cNvCxnSpPr>
          <p:nvPr/>
        </p:nvCxnSpPr>
        <p:spPr>
          <a:xfrm flipH="1" rot="-5400000">
            <a:off x="2596700" y="1718925"/>
            <a:ext cx="497700" cy="3452700"/>
          </a:xfrm>
          <a:prstGeom prst="curvedConnector3">
            <a:avLst>
              <a:gd fmla="val 50010" name="adj1"/>
            </a:avLst>
          </a:prstGeom>
          <a:noFill/>
          <a:ln cap="flat" cmpd="sng" w="9525">
            <a:solidFill>
              <a:schemeClr val="accent1"/>
            </a:solidFill>
            <a:prstDash val="solid"/>
            <a:round/>
            <a:headEnd len="med" w="med" type="none"/>
            <a:tailEnd len="med" w="med" type="none"/>
          </a:ln>
        </p:spPr>
      </p:cxnSp>
      <p:sp>
        <p:nvSpPr>
          <p:cNvPr id="426" name="Google Shape;426;p27"/>
          <p:cNvSpPr/>
          <p:nvPr/>
        </p:nvSpPr>
        <p:spPr>
          <a:xfrm>
            <a:off x="2468513" y="1913625"/>
            <a:ext cx="754075" cy="6978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7" name="Google Shape;427;p27"/>
          <p:cNvSpPr txBox="1"/>
          <p:nvPr/>
        </p:nvSpPr>
        <p:spPr>
          <a:xfrm>
            <a:off x="2266100" y="2611425"/>
            <a:ext cx="1158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Inter"/>
                <a:ea typeface="Inter"/>
                <a:cs typeface="Inter"/>
                <a:sym typeface="Inter"/>
              </a:rPr>
              <a:t>Monitor Staging</a:t>
            </a:r>
            <a:endParaRPr sz="1300">
              <a:solidFill>
                <a:schemeClr val="lt1"/>
              </a:solidFill>
              <a:latin typeface="Inter"/>
              <a:ea typeface="Inter"/>
              <a:cs typeface="Inter"/>
              <a:sym typeface="Inter"/>
            </a:endParaRPr>
          </a:p>
        </p:txBody>
      </p:sp>
      <p:sp>
        <p:nvSpPr>
          <p:cNvPr id="428" name="Google Shape;428;p27"/>
          <p:cNvSpPr/>
          <p:nvPr/>
        </p:nvSpPr>
        <p:spPr>
          <a:xfrm>
            <a:off x="4370175" y="1913525"/>
            <a:ext cx="754075" cy="6978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9" name="Google Shape;429;p27"/>
          <p:cNvSpPr txBox="1"/>
          <p:nvPr/>
        </p:nvSpPr>
        <p:spPr>
          <a:xfrm>
            <a:off x="4167763" y="2611325"/>
            <a:ext cx="1158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Inter"/>
                <a:ea typeface="Inter"/>
                <a:cs typeface="Inter"/>
                <a:sym typeface="Inter"/>
              </a:rPr>
              <a:t>Monitor Production</a:t>
            </a:r>
            <a:endParaRPr sz="1300">
              <a:solidFill>
                <a:schemeClr val="lt1"/>
              </a:solidFill>
              <a:latin typeface="Inter"/>
              <a:ea typeface="Inter"/>
              <a:cs typeface="Inter"/>
              <a:sym typeface="Inter"/>
            </a:endParaRPr>
          </a:p>
        </p:txBody>
      </p:sp>
      <p:sp>
        <p:nvSpPr>
          <p:cNvPr id="430" name="Google Shape;430;p27"/>
          <p:cNvSpPr/>
          <p:nvPr/>
        </p:nvSpPr>
        <p:spPr>
          <a:xfrm>
            <a:off x="6332325" y="1913525"/>
            <a:ext cx="754075" cy="6978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1" name="Google Shape;431;p27"/>
          <p:cNvSpPr txBox="1"/>
          <p:nvPr/>
        </p:nvSpPr>
        <p:spPr>
          <a:xfrm>
            <a:off x="6129913" y="2611325"/>
            <a:ext cx="1158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Inter"/>
                <a:ea typeface="Inter"/>
                <a:cs typeface="Inter"/>
                <a:sym typeface="Inter"/>
              </a:rPr>
              <a:t>Get Alerted</a:t>
            </a:r>
            <a:endParaRPr sz="1300">
              <a:solidFill>
                <a:schemeClr val="lt1"/>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35" name="Shape 435"/>
        <p:cNvGrpSpPr/>
        <p:nvPr/>
      </p:nvGrpSpPr>
      <p:grpSpPr>
        <a:xfrm>
          <a:off x="0" y="0"/>
          <a:ext cx="0" cy="0"/>
          <a:chOff x="0" y="0"/>
          <a:chExt cx="0" cy="0"/>
        </a:xfrm>
      </p:grpSpPr>
      <p:sp>
        <p:nvSpPr>
          <p:cNvPr id="436" name="Google Shape;436;p28"/>
          <p:cNvSpPr txBox="1"/>
          <p:nvPr>
            <p:ph type="title"/>
          </p:nvPr>
        </p:nvSpPr>
        <p:spPr>
          <a:xfrm>
            <a:off x="311700" y="227275"/>
            <a:ext cx="8520600" cy="101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200">
                <a:solidFill>
                  <a:schemeClr val="lt1"/>
                </a:solidFill>
                <a:latin typeface="Inter"/>
                <a:ea typeface="Inter"/>
                <a:cs typeface="Inter"/>
                <a:sym typeface="Inter"/>
              </a:rPr>
              <a:t>Spend More Time </a:t>
            </a:r>
            <a:r>
              <a:rPr b="1" lang="en" sz="3200">
                <a:solidFill>
                  <a:schemeClr val="accent1"/>
                </a:solidFill>
                <a:latin typeface="Inter"/>
                <a:ea typeface="Inter"/>
                <a:cs typeface="Inter"/>
                <a:sym typeface="Inter"/>
              </a:rPr>
              <a:t>Building</a:t>
            </a:r>
            <a:r>
              <a:rPr lang="en" sz="3200">
                <a:solidFill>
                  <a:schemeClr val="accent1"/>
                </a:solidFill>
                <a:latin typeface="Inter"/>
                <a:ea typeface="Inter"/>
                <a:cs typeface="Inter"/>
                <a:sym typeface="Inter"/>
              </a:rPr>
              <a:t> </a:t>
            </a:r>
            <a:r>
              <a:rPr b="1" lang="en" sz="3200">
                <a:solidFill>
                  <a:schemeClr val="accent1"/>
                </a:solidFill>
                <a:latin typeface="Inter"/>
                <a:ea typeface="Inter"/>
                <a:cs typeface="Inter"/>
                <a:sym typeface="Inter"/>
              </a:rPr>
              <a:t>Features</a:t>
            </a:r>
            <a:r>
              <a:rPr b="1" lang="en" sz="3200">
                <a:solidFill>
                  <a:schemeClr val="lt1"/>
                </a:solidFill>
                <a:latin typeface="Inter"/>
                <a:ea typeface="Inter"/>
                <a:cs typeface="Inter"/>
                <a:sym typeface="Inter"/>
              </a:rPr>
              <a:t>.</a:t>
            </a:r>
            <a:endParaRPr b="1" sz="3200">
              <a:solidFill>
                <a:schemeClr val="lt1"/>
              </a:solidFill>
              <a:latin typeface="Inter"/>
              <a:ea typeface="Inter"/>
              <a:cs typeface="Inter"/>
              <a:sym typeface="Inter"/>
            </a:endParaRPr>
          </a:p>
          <a:p>
            <a:pPr indent="0" lvl="0" marL="0" rtl="0" algn="l">
              <a:lnSpc>
                <a:spcPct val="100000"/>
              </a:lnSpc>
              <a:spcBef>
                <a:spcPts val="0"/>
              </a:spcBef>
              <a:spcAft>
                <a:spcPts val="0"/>
              </a:spcAft>
              <a:buSzPts val="990"/>
              <a:buNone/>
            </a:pPr>
            <a:r>
              <a:rPr lang="en" sz="3200">
                <a:solidFill>
                  <a:schemeClr val="lt1"/>
                </a:solidFill>
                <a:latin typeface="Inter"/>
                <a:ea typeface="Inter"/>
                <a:cs typeface="Inter"/>
                <a:sym typeface="Inter"/>
              </a:rPr>
              <a:t>Not </a:t>
            </a:r>
            <a:r>
              <a:rPr b="1" lang="en" sz="3200">
                <a:solidFill>
                  <a:schemeClr val="accent5"/>
                </a:solidFill>
                <a:latin typeface="Inter"/>
                <a:ea typeface="Inter"/>
                <a:cs typeface="Inter"/>
                <a:sym typeface="Inter"/>
              </a:rPr>
              <a:t>Fixing Bugs</a:t>
            </a:r>
            <a:r>
              <a:rPr b="1" lang="en" sz="3200">
                <a:solidFill>
                  <a:schemeClr val="lt1"/>
                </a:solidFill>
                <a:latin typeface="Inter"/>
                <a:ea typeface="Inter"/>
                <a:cs typeface="Inter"/>
                <a:sym typeface="Inter"/>
              </a:rPr>
              <a:t>.</a:t>
            </a:r>
            <a:endParaRPr b="1" sz="3200">
              <a:solidFill>
                <a:schemeClr val="lt1"/>
              </a:solidFill>
              <a:latin typeface="Inter"/>
              <a:ea typeface="Inter"/>
              <a:cs typeface="Inter"/>
              <a:sym typeface="Inter"/>
            </a:endParaRPr>
          </a:p>
        </p:txBody>
      </p:sp>
      <p:pic>
        <p:nvPicPr>
          <p:cNvPr id="437" name="Google Shape;437;p28"/>
          <p:cNvPicPr preferRelativeResize="0"/>
          <p:nvPr/>
        </p:nvPicPr>
        <p:blipFill rotWithShape="1">
          <a:blip r:embed="rId3">
            <a:alphaModFix/>
          </a:blip>
          <a:srcRect b="0" l="0" r="0" t="0"/>
          <a:stretch/>
        </p:blipFill>
        <p:spPr>
          <a:xfrm>
            <a:off x="8234859" y="311075"/>
            <a:ext cx="457200" cy="457200"/>
          </a:xfrm>
          <a:prstGeom prst="rect">
            <a:avLst/>
          </a:prstGeom>
          <a:noFill/>
          <a:ln>
            <a:noFill/>
          </a:ln>
        </p:spPr>
      </p:pic>
      <p:cxnSp>
        <p:nvCxnSpPr>
          <p:cNvPr id="438" name="Google Shape;438;p28"/>
          <p:cNvCxnSpPr/>
          <p:nvPr/>
        </p:nvCxnSpPr>
        <p:spPr>
          <a:xfrm>
            <a:off x="2807125" y="3582075"/>
            <a:ext cx="1962300" cy="13200"/>
          </a:xfrm>
          <a:prstGeom prst="straightConnector1">
            <a:avLst/>
          </a:prstGeom>
          <a:noFill/>
          <a:ln cap="flat" cmpd="sng" w="9525">
            <a:solidFill>
              <a:schemeClr val="lt2"/>
            </a:solidFill>
            <a:prstDash val="solid"/>
            <a:round/>
            <a:headEnd len="med" w="med" type="none"/>
            <a:tailEnd len="med" w="med" type="none"/>
          </a:ln>
        </p:spPr>
      </p:cxnSp>
      <p:cxnSp>
        <p:nvCxnSpPr>
          <p:cNvPr id="439" name="Google Shape;439;p28"/>
          <p:cNvCxnSpPr/>
          <p:nvPr/>
        </p:nvCxnSpPr>
        <p:spPr>
          <a:xfrm>
            <a:off x="5432825" y="3588675"/>
            <a:ext cx="2449200" cy="0"/>
          </a:xfrm>
          <a:prstGeom prst="straightConnector1">
            <a:avLst/>
          </a:prstGeom>
          <a:noFill/>
          <a:ln cap="flat" cmpd="sng" w="9525">
            <a:solidFill>
              <a:schemeClr val="accent1"/>
            </a:solidFill>
            <a:prstDash val="solid"/>
            <a:round/>
            <a:headEnd len="med" w="med" type="none"/>
            <a:tailEnd len="med" w="med" type="none"/>
          </a:ln>
        </p:spPr>
      </p:cxnSp>
      <p:sp>
        <p:nvSpPr>
          <p:cNvPr id="440" name="Google Shape;440;p28"/>
          <p:cNvSpPr/>
          <p:nvPr/>
        </p:nvSpPr>
        <p:spPr>
          <a:xfrm>
            <a:off x="3321000" y="2555207"/>
            <a:ext cx="934500" cy="1033500"/>
          </a:xfrm>
          <a:prstGeom prst="rect">
            <a:avLst/>
          </a:prstGeom>
          <a:solidFill>
            <a:srgbClr val="E7F5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2"/>
              </a:solidFill>
              <a:latin typeface="Inter"/>
              <a:ea typeface="Inter"/>
              <a:cs typeface="Inter"/>
              <a:sym typeface="Inter"/>
            </a:endParaRPr>
          </a:p>
        </p:txBody>
      </p:sp>
      <p:sp>
        <p:nvSpPr>
          <p:cNvPr id="441" name="Google Shape;441;p28"/>
          <p:cNvSpPr/>
          <p:nvPr/>
        </p:nvSpPr>
        <p:spPr>
          <a:xfrm>
            <a:off x="3321000" y="2216525"/>
            <a:ext cx="934500" cy="338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2"/>
              </a:solidFill>
              <a:latin typeface="Inter"/>
              <a:ea typeface="Inter"/>
              <a:cs typeface="Inter"/>
              <a:sym typeface="Inter"/>
            </a:endParaRPr>
          </a:p>
        </p:txBody>
      </p:sp>
      <p:sp>
        <p:nvSpPr>
          <p:cNvPr id="442" name="Google Shape;442;p28"/>
          <p:cNvSpPr txBox="1"/>
          <p:nvPr/>
        </p:nvSpPr>
        <p:spPr>
          <a:xfrm>
            <a:off x="2807125" y="3786425"/>
            <a:ext cx="1962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Inter"/>
                <a:ea typeface="Inter"/>
                <a:cs typeface="Inter"/>
                <a:sym typeface="Inter"/>
              </a:rPr>
              <a:t>Before Checkly</a:t>
            </a:r>
            <a:endParaRPr sz="1800">
              <a:solidFill>
                <a:schemeClr val="lt1"/>
              </a:solidFill>
              <a:latin typeface="Inter"/>
              <a:ea typeface="Inter"/>
              <a:cs typeface="Inter"/>
              <a:sym typeface="Inter"/>
            </a:endParaRPr>
          </a:p>
        </p:txBody>
      </p:sp>
      <p:sp>
        <p:nvSpPr>
          <p:cNvPr id="443" name="Google Shape;443;p28"/>
          <p:cNvSpPr txBox="1"/>
          <p:nvPr/>
        </p:nvSpPr>
        <p:spPr>
          <a:xfrm>
            <a:off x="5696050" y="3786425"/>
            <a:ext cx="2113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accent1"/>
                </a:solidFill>
                <a:latin typeface="Inter"/>
                <a:ea typeface="Inter"/>
                <a:cs typeface="Inter"/>
                <a:sym typeface="Inter"/>
              </a:rPr>
              <a:t>With Checkly</a:t>
            </a:r>
            <a:endParaRPr b="1" sz="1800">
              <a:solidFill>
                <a:schemeClr val="accent1"/>
              </a:solidFill>
              <a:latin typeface="Inter"/>
              <a:ea typeface="Inter"/>
              <a:cs typeface="Inter"/>
              <a:sym typeface="Inter"/>
            </a:endParaRPr>
          </a:p>
        </p:txBody>
      </p:sp>
      <p:sp>
        <p:nvSpPr>
          <p:cNvPr id="444" name="Google Shape;444;p28"/>
          <p:cNvSpPr txBox="1"/>
          <p:nvPr/>
        </p:nvSpPr>
        <p:spPr>
          <a:xfrm>
            <a:off x="489850" y="2053925"/>
            <a:ext cx="2349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Inter"/>
                <a:ea typeface="Inter"/>
                <a:cs typeface="Inter"/>
                <a:sym typeface="Inter"/>
              </a:rPr>
              <a:t>How your developers are spending their day</a:t>
            </a:r>
            <a:endParaRPr b="1" sz="1200">
              <a:solidFill>
                <a:schemeClr val="lt1"/>
              </a:solidFill>
              <a:latin typeface="Inter"/>
              <a:ea typeface="Inter"/>
              <a:cs typeface="Inter"/>
              <a:sym typeface="Inter"/>
            </a:endParaRPr>
          </a:p>
        </p:txBody>
      </p:sp>
      <p:sp>
        <p:nvSpPr>
          <p:cNvPr id="445" name="Google Shape;445;p28"/>
          <p:cNvSpPr txBox="1"/>
          <p:nvPr/>
        </p:nvSpPr>
        <p:spPr>
          <a:xfrm>
            <a:off x="489850" y="29689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Inter"/>
                <a:ea typeface="Inter"/>
                <a:cs typeface="Inter"/>
                <a:sym typeface="Inter"/>
              </a:rPr>
              <a:t>($120k Annual Salary)</a:t>
            </a:r>
            <a:endParaRPr b="1" sz="1200">
              <a:solidFill>
                <a:schemeClr val="lt1"/>
              </a:solidFill>
              <a:latin typeface="Inter"/>
              <a:ea typeface="Inter"/>
              <a:cs typeface="Inter"/>
              <a:sym typeface="Inter"/>
            </a:endParaRPr>
          </a:p>
        </p:txBody>
      </p:sp>
      <p:sp>
        <p:nvSpPr>
          <p:cNvPr id="446" name="Google Shape;446;p28"/>
          <p:cNvSpPr txBox="1"/>
          <p:nvPr/>
        </p:nvSpPr>
        <p:spPr>
          <a:xfrm>
            <a:off x="3320875" y="1715225"/>
            <a:ext cx="934500" cy="501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chemeClr val="lt2"/>
              </a:solidFill>
              <a:latin typeface="Inter"/>
              <a:ea typeface="Inter"/>
              <a:cs typeface="Inter"/>
              <a:sym typeface="Inter"/>
            </a:endParaRPr>
          </a:p>
        </p:txBody>
      </p:sp>
      <p:sp>
        <p:nvSpPr>
          <p:cNvPr id="447" name="Google Shape;447;p28"/>
          <p:cNvSpPr txBox="1"/>
          <p:nvPr/>
        </p:nvSpPr>
        <p:spPr>
          <a:xfrm>
            <a:off x="3321025" y="1750325"/>
            <a:ext cx="934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dk1"/>
                </a:solidFill>
                <a:latin typeface="Inter"/>
                <a:ea typeface="Inter"/>
                <a:cs typeface="Inter"/>
                <a:sym typeface="Inter"/>
              </a:rPr>
              <a:t>Firefighting</a:t>
            </a:r>
            <a:br>
              <a:rPr b="1" lang="en" sz="800">
                <a:solidFill>
                  <a:schemeClr val="dk1"/>
                </a:solidFill>
                <a:latin typeface="Inter"/>
                <a:ea typeface="Inter"/>
                <a:cs typeface="Inter"/>
                <a:sym typeface="Inter"/>
              </a:rPr>
            </a:br>
            <a:r>
              <a:rPr b="1" lang="en" sz="800">
                <a:solidFill>
                  <a:schemeClr val="dk1"/>
                </a:solidFill>
                <a:latin typeface="Inter"/>
                <a:ea typeface="Inter"/>
                <a:cs typeface="Inter"/>
                <a:sym typeface="Inter"/>
              </a:rPr>
              <a:t>(25%)</a:t>
            </a:r>
            <a:endParaRPr b="1" sz="800">
              <a:solidFill>
                <a:schemeClr val="dk1"/>
              </a:solidFill>
              <a:latin typeface="Inter"/>
              <a:ea typeface="Inter"/>
              <a:cs typeface="Inter"/>
              <a:sym typeface="Inter"/>
            </a:endParaRPr>
          </a:p>
        </p:txBody>
      </p:sp>
      <p:sp>
        <p:nvSpPr>
          <p:cNvPr id="448" name="Google Shape;448;p28"/>
          <p:cNvSpPr txBox="1"/>
          <p:nvPr/>
        </p:nvSpPr>
        <p:spPr>
          <a:xfrm>
            <a:off x="3239725" y="2170313"/>
            <a:ext cx="1096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dk1"/>
                </a:solidFill>
                <a:latin typeface="Inter"/>
                <a:ea typeface="Inter"/>
                <a:cs typeface="Inter"/>
                <a:sym typeface="Inter"/>
              </a:rPr>
              <a:t>Meetings &amp; Misc</a:t>
            </a:r>
            <a:endParaRPr b="1" sz="800">
              <a:solidFill>
                <a:schemeClr val="dk1"/>
              </a:solidFill>
              <a:latin typeface="Inter"/>
              <a:ea typeface="Inter"/>
              <a:cs typeface="Inter"/>
              <a:sym typeface="Inter"/>
            </a:endParaRPr>
          </a:p>
          <a:p>
            <a:pPr indent="0" lvl="0" marL="0" rtl="0" algn="ctr">
              <a:spcBef>
                <a:spcPts val="0"/>
              </a:spcBef>
              <a:spcAft>
                <a:spcPts val="0"/>
              </a:spcAft>
              <a:buNone/>
            </a:pPr>
            <a:r>
              <a:rPr b="1" lang="en" sz="800">
                <a:solidFill>
                  <a:schemeClr val="dk1"/>
                </a:solidFill>
                <a:latin typeface="Inter"/>
                <a:ea typeface="Inter"/>
                <a:cs typeface="Inter"/>
                <a:sym typeface="Inter"/>
              </a:rPr>
              <a:t>(15%)</a:t>
            </a:r>
            <a:endParaRPr b="1" sz="800">
              <a:solidFill>
                <a:schemeClr val="dk1"/>
              </a:solidFill>
              <a:latin typeface="Inter"/>
              <a:ea typeface="Inter"/>
              <a:cs typeface="Inter"/>
              <a:sym typeface="Inter"/>
            </a:endParaRPr>
          </a:p>
        </p:txBody>
      </p:sp>
      <p:sp>
        <p:nvSpPr>
          <p:cNvPr id="449" name="Google Shape;449;p28"/>
          <p:cNvSpPr txBox="1"/>
          <p:nvPr/>
        </p:nvSpPr>
        <p:spPr>
          <a:xfrm>
            <a:off x="3320875" y="2785925"/>
            <a:ext cx="934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dk1"/>
                </a:solidFill>
                <a:latin typeface="Inter"/>
                <a:ea typeface="Inter"/>
                <a:cs typeface="Inter"/>
                <a:sym typeface="Inter"/>
              </a:rPr>
              <a:t>Building</a:t>
            </a:r>
            <a:br>
              <a:rPr b="1" lang="en" sz="800">
                <a:solidFill>
                  <a:schemeClr val="dk1"/>
                </a:solidFill>
                <a:latin typeface="Inter"/>
                <a:ea typeface="Inter"/>
                <a:cs typeface="Inter"/>
                <a:sym typeface="Inter"/>
              </a:rPr>
            </a:br>
            <a:r>
              <a:rPr b="1" lang="en" sz="800">
                <a:solidFill>
                  <a:schemeClr val="dk1"/>
                </a:solidFill>
                <a:latin typeface="Inter"/>
                <a:ea typeface="Inter"/>
                <a:cs typeface="Inter"/>
                <a:sym typeface="Inter"/>
              </a:rPr>
              <a:t>(60%)</a:t>
            </a:r>
            <a:endParaRPr b="1" sz="800">
              <a:solidFill>
                <a:schemeClr val="dk1"/>
              </a:solidFill>
              <a:latin typeface="Inter"/>
              <a:ea typeface="Inter"/>
              <a:cs typeface="Inter"/>
              <a:sym typeface="Inter"/>
            </a:endParaRPr>
          </a:p>
        </p:txBody>
      </p:sp>
      <p:sp>
        <p:nvSpPr>
          <p:cNvPr id="450" name="Google Shape;450;p28"/>
          <p:cNvSpPr/>
          <p:nvPr/>
        </p:nvSpPr>
        <p:spPr>
          <a:xfrm>
            <a:off x="6190300" y="2271150"/>
            <a:ext cx="934500" cy="131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2"/>
              </a:solidFill>
              <a:latin typeface="Inter"/>
              <a:ea typeface="Inter"/>
              <a:cs typeface="Inter"/>
              <a:sym typeface="Inter"/>
            </a:endParaRPr>
          </a:p>
        </p:txBody>
      </p:sp>
      <p:sp>
        <p:nvSpPr>
          <p:cNvPr id="451" name="Google Shape;451;p28"/>
          <p:cNvSpPr/>
          <p:nvPr/>
        </p:nvSpPr>
        <p:spPr>
          <a:xfrm>
            <a:off x="6190300" y="1932454"/>
            <a:ext cx="934500" cy="338700"/>
          </a:xfrm>
          <a:prstGeom prst="rect">
            <a:avLst/>
          </a:prstGeom>
          <a:solidFill>
            <a:srgbClr val="0275FF">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2"/>
              </a:solidFill>
              <a:latin typeface="Inter"/>
              <a:ea typeface="Inter"/>
              <a:cs typeface="Inter"/>
              <a:sym typeface="Inter"/>
            </a:endParaRPr>
          </a:p>
        </p:txBody>
      </p:sp>
      <p:sp>
        <p:nvSpPr>
          <p:cNvPr id="452" name="Google Shape;452;p28"/>
          <p:cNvSpPr txBox="1"/>
          <p:nvPr/>
        </p:nvSpPr>
        <p:spPr>
          <a:xfrm>
            <a:off x="6190175" y="1708600"/>
            <a:ext cx="934500" cy="230100"/>
          </a:xfrm>
          <a:prstGeom prst="rect">
            <a:avLst/>
          </a:prstGeom>
          <a:solidFill>
            <a:srgbClr val="0075FF">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chemeClr val="lt2"/>
              </a:solidFill>
              <a:latin typeface="Inter"/>
              <a:ea typeface="Inter"/>
              <a:cs typeface="Inter"/>
              <a:sym typeface="Inter"/>
            </a:endParaRPr>
          </a:p>
        </p:txBody>
      </p:sp>
      <p:sp>
        <p:nvSpPr>
          <p:cNvPr id="453" name="Google Shape;453;p28"/>
          <p:cNvSpPr txBox="1"/>
          <p:nvPr/>
        </p:nvSpPr>
        <p:spPr>
          <a:xfrm>
            <a:off x="6114100" y="1708725"/>
            <a:ext cx="1096800" cy="23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Firefighting (5%)</a:t>
            </a:r>
            <a:endParaRPr b="1" sz="800">
              <a:solidFill>
                <a:schemeClr val="lt1"/>
              </a:solidFill>
              <a:latin typeface="Inter"/>
              <a:ea typeface="Inter"/>
              <a:cs typeface="Inter"/>
              <a:sym typeface="Inter"/>
            </a:endParaRPr>
          </a:p>
        </p:txBody>
      </p:sp>
      <p:sp>
        <p:nvSpPr>
          <p:cNvPr id="454" name="Google Shape;454;p28"/>
          <p:cNvSpPr txBox="1"/>
          <p:nvPr/>
        </p:nvSpPr>
        <p:spPr>
          <a:xfrm>
            <a:off x="6109025" y="1948034"/>
            <a:ext cx="10968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Meetings &amp; Misc</a:t>
            </a:r>
            <a:endParaRPr b="1" sz="800">
              <a:solidFill>
                <a:schemeClr val="lt1"/>
              </a:solidFill>
              <a:latin typeface="Inter"/>
              <a:ea typeface="Inter"/>
              <a:cs typeface="Inter"/>
              <a:sym typeface="Inter"/>
            </a:endParaRPr>
          </a:p>
          <a:p>
            <a:pPr indent="0" lvl="0" marL="0" rtl="0" algn="ctr">
              <a:spcBef>
                <a:spcPts val="0"/>
              </a:spcBef>
              <a:spcAft>
                <a:spcPts val="0"/>
              </a:spcAft>
              <a:buNone/>
            </a:pPr>
            <a:r>
              <a:rPr b="1" lang="en" sz="800">
                <a:solidFill>
                  <a:schemeClr val="lt1"/>
                </a:solidFill>
                <a:latin typeface="Inter"/>
                <a:ea typeface="Inter"/>
                <a:cs typeface="Inter"/>
                <a:sym typeface="Inter"/>
              </a:rPr>
              <a:t>(15%)</a:t>
            </a:r>
            <a:endParaRPr b="1" sz="800">
              <a:solidFill>
                <a:schemeClr val="lt1"/>
              </a:solidFill>
              <a:latin typeface="Inter"/>
              <a:ea typeface="Inter"/>
              <a:cs typeface="Inter"/>
              <a:sym typeface="Inter"/>
            </a:endParaRPr>
          </a:p>
        </p:txBody>
      </p:sp>
      <p:sp>
        <p:nvSpPr>
          <p:cNvPr id="455" name="Google Shape;455;p28"/>
          <p:cNvSpPr txBox="1"/>
          <p:nvPr/>
        </p:nvSpPr>
        <p:spPr>
          <a:xfrm>
            <a:off x="6190175" y="2779300"/>
            <a:ext cx="934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Building</a:t>
            </a:r>
            <a:br>
              <a:rPr b="1" lang="en" sz="800">
                <a:solidFill>
                  <a:schemeClr val="lt1"/>
                </a:solidFill>
                <a:latin typeface="Inter"/>
                <a:ea typeface="Inter"/>
                <a:cs typeface="Inter"/>
                <a:sym typeface="Inter"/>
              </a:rPr>
            </a:br>
            <a:r>
              <a:rPr b="1" lang="en" sz="800">
                <a:solidFill>
                  <a:schemeClr val="lt1"/>
                </a:solidFill>
                <a:latin typeface="Inter"/>
                <a:ea typeface="Inter"/>
                <a:cs typeface="Inter"/>
                <a:sym typeface="Inter"/>
              </a:rPr>
              <a:t>(80%)</a:t>
            </a:r>
            <a:endParaRPr b="1" sz="800">
              <a:solidFill>
                <a:schemeClr val="lt1"/>
              </a:solidFill>
              <a:latin typeface="Inter"/>
              <a:ea typeface="Inter"/>
              <a:cs typeface="Inter"/>
              <a:sym typeface="Inter"/>
            </a:endParaRPr>
          </a:p>
        </p:txBody>
      </p:sp>
      <p:sp>
        <p:nvSpPr>
          <p:cNvPr id="456" name="Google Shape;456;p28"/>
          <p:cNvSpPr txBox="1"/>
          <p:nvPr/>
        </p:nvSpPr>
        <p:spPr>
          <a:xfrm>
            <a:off x="5432825" y="4113900"/>
            <a:ext cx="2663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accent1"/>
                </a:solidFill>
                <a:latin typeface="Inter"/>
                <a:ea typeface="Inter"/>
                <a:cs typeface="Inter"/>
                <a:sym typeface="Inter"/>
              </a:rPr>
              <a:t>$</a:t>
            </a:r>
            <a:r>
              <a:rPr lang="en" sz="1200">
                <a:solidFill>
                  <a:schemeClr val="accent1"/>
                </a:solidFill>
                <a:latin typeface="Inter"/>
                <a:ea typeface="Inter"/>
                <a:cs typeface="Inter"/>
                <a:sym typeface="Inter"/>
              </a:rPr>
              <a:t>24,000</a:t>
            </a:r>
            <a:r>
              <a:rPr lang="en" sz="1200">
                <a:solidFill>
                  <a:schemeClr val="lt1"/>
                </a:solidFill>
                <a:latin typeface="Inter"/>
                <a:ea typeface="Inter"/>
                <a:cs typeface="Inter"/>
                <a:sym typeface="Inter"/>
              </a:rPr>
              <a:t> saved </a:t>
            </a:r>
            <a:r>
              <a:rPr b="1" lang="en" sz="1200">
                <a:solidFill>
                  <a:schemeClr val="lt1"/>
                </a:solidFill>
                <a:latin typeface="Inter"/>
                <a:ea typeface="Inter"/>
                <a:cs typeface="Inter"/>
                <a:sym typeface="Inter"/>
              </a:rPr>
              <a:t>per engineer</a:t>
            </a:r>
            <a:endParaRPr b="1" sz="1200">
              <a:solidFill>
                <a:schemeClr val="lt1"/>
              </a:solidFill>
              <a:latin typeface="Inter"/>
              <a:ea typeface="Inter"/>
              <a:cs typeface="Inter"/>
              <a:sym typeface="Inter"/>
            </a:endParaRPr>
          </a:p>
          <a:p>
            <a:pPr indent="0" lvl="0" marL="0" rtl="0" algn="ctr">
              <a:spcBef>
                <a:spcPts val="0"/>
              </a:spcBef>
              <a:spcAft>
                <a:spcPts val="0"/>
              </a:spcAft>
              <a:buNone/>
            </a:pPr>
            <a:r>
              <a:rPr lang="en" sz="1200">
                <a:solidFill>
                  <a:schemeClr val="lt1"/>
                </a:solidFill>
                <a:latin typeface="Inter"/>
                <a:ea typeface="Inter"/>
                <a:cs typeface="Inter"/>
                <a:sym typeface="Inter"/>
              </a:rPr>
              <a:t>in annual costs </a:t>
            </a:r>
            <a:endParaRPr b="1" sz="1200">
              <a:solidFill>
                <a:schemeClr val="lt1"/>
              </a:solidFill>
              <a:latin typeface="Inter"/>
              <a:ea typeface="Inter"/>
              <a:cs typeface="Inter"/>
              <a:sym typeface="Inter"/>
            </a:endParaRPr>
          </a:p>
        </p:txBody>
      </p:sp>
      <p:pic>
        <p:nvPicPr>
          <p:cNvPr id="457" name="Google Shape;457;p28"/>
          <p:cNvPicPr preferRelativeResize="0"/>
          <p:nvPr/>
        </p:nvPicPr>
        <p:blipFill rotWithShape="1">
          <a:blip r:embed="rId4">
            <a:alphaModFix/>
          </a:blip>
          <a:srcRect b="0" l="14083" r="9830" t="0"/>
          <a:stretch/>
        </p:blipFill>
        <p:spPr>
          <a:xfrm>
            <a:off x="0" y="4661850"/>
            <a:ext cx="9144000" cy="12944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367B"/>
            </a:gs>
            <a:gs pos="100000">
              <a:srgbClr val="010101"/>
            </a:gs>
          </a:gsLst>
          <a:path path="circle">
            <a:fillToRect b="50%" l="50%" r="50%" t="50%"/>
          </a:path>
          <a:tileRect/>
        </a:gradFill>
      </p:bgPr>
    </p:bg>
    <p:spTree>
      <p:nvGrpSpPr>
        <p:cNvPr id="461" name="Shape 461"/>
        <p:cNvGrpSpPr/>
        <p:nvPr/>
      </p:nvGrpSpPr>
      <p:grpSpPr>
        <a:xfrm>
          <a:off x="0" y="0"/>
          <a:ext cx="0" cy="0"/>
          <a:chOff x="0" y="0"/>
          <a:chExt cx="0" cy="0"/>
        </a:xfrm>
      </p:grpSpPr>
      <p:sp>
        <p:nvSpPr>
          <p:cNvPr id="462" name="Google Shape;462;p29"/>
          <p:cNvSpPr/>
          <p:nvPr/>
        </p:nvSpPr>
        <p:spPr>
          <a:xfrm>
            <a:off x="2609250" y="2156700"/>
            <a:ext cx="6363900" cy="1348800"/>
          </a:xfrm>
          <a:prstGeom prst="roundRect">
            <a:avLst>
              <a:gd fmla="val 16667" name="adj"/>
            </a:avLst>
          </a:prstGeom>
          <a:solidFill>
            <a:srgbClr val="FFFFFF"/>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3" name="Google Shape;463;p29"/>
          <p:cNvSpPr/>
          <p:nvPr/>
        </p:nvSpPr>
        <p:spPr>
          <a:xfrm>
            <a:off x="2609250" y="469475"/>
            <a:ext cx="6363900" cy="1348800"/>
          </a:xfrm>
          <a:prstGeom prst="roundRect">
            <a:avLst>
              <a:gd fmla="val 16667" name="adj"/>
            </a:avLst>
          </a:prstGeom>
          <a:solidFill>
            <a:srgbClr val="FFFFFF"/>
          </a:solidFill>
          <a:ln cap="flat" cmpd="sng" w="38100">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4" name="Google Shape;464;p29"/>
          <p:cNvSpPr/>
          <p:nvPr/>
        </p:nvSpPr>
        <p:spPr>
          <a:xfrm>
            <a:off x="5267275" y="471749"/>
            <a:ext cx="3033925" cy="3249700"/>
          </a:xfrm>
          <a:prstGeom prst="flowChartManualOperation">
            <a:avLst/>
          </a:prstGeom>
          <a:gradFill>
            <a:gsLst>
              <a:gs pos="0">
                <a:srgbClr val="FF4848">
                  <a:alpha val="40000"/>
                  <a:alpha val="40000"/>
                </a:srgbClr>
              </a:gs>
              <a:gs pos="27000">
                <a:srgbClr val="FF4848">
                  <a:alpha val="40000"/>
                  <a:alpha val="40000"/>
                </a:srgbClr>
              </a:gs>
              <a:gs pos="100000">
                <a:srgbClr val="0275FF">
                  <a:alpha val="40000"/>
                </a:srgbClr>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5" name="Google Shape;465;p29"/>
          <p:cNvSpPr txBox="1"/>
          <p:nvPr/>
        </p:nvSpPr>
        <p:spPr>
          <a:xfrm>
            <a:off x="2772125" y="661700"/>
            <a:ext cx="1768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2"/>
                </a:solidFill>
                <a:latin typeface="Inter"/>
                <a:ea typeface="Inter"/>
                <a:cs typeface="Inter"/>
                <a:sym typeface="Inter"/>
              </a:rPr>
              <a:t>QA</a:t>
            </a:r>
            <a:endParaRPr b="1" sz="2100">
              <a:solidFill>
                <a:schemeClr val="dk2"/>
              </a:solidFill>
              <a:latin typeface="Inter"/>
              <a:ea typeface="Inter"/>
              <a:cs typeface="Inter"/>
              <a:sym typeface="Inter"/>
            </a:endParaRPr>
          </a:p>
        </p:txBody>
      </p:sp>
      <p:sp>
        <p:nvSpPr>
          <p:cNvPr id="466" name="Google Shape;466;p29"/>
          <p:cNvSpPr txBox="1"/>
          <p:nvPr/>
        </p:nvSpPr>
        <p:spPr>
          <a:xfrm>
            <a:off x="2772125" y="2272375"/>
            <a:ext cx="1768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2"/>
                </a:solidFill>
                <a:latin typeface="Inter"/>
                <a:ea typeface="Inter"/>
                <a:cs typeface="Inter"/>
                <a:sym typeface="Inter"/>
              </a:rPr>
              <a:t>Production</a:t>
            </a:r>
            <a:endParaRPr b="1" sz="2100">
              <a:solidFill>
                <a:schemeClr val="dk2"/>
              </a:solidFill>
              <a:latin typeface="Inter"/>
              <a:ea typeface="Inter"/>
              <a:cs typeface="Inter"/>
              <a:sym typeface="Inter"/>
            </a:endParaRPr>
          </a:p>
        </p:txBody>
      </p:sp>
      <p:sp>
        <p:nvSpPr>
          <p:cNvPr id="467" name="Google Shape;467;p29"/>
          <p:cNvSpPr txBox="1"/>
          <p:nvPr/>
        </p:nvSpPr>
        <p:spPr>
          <a:xfrm>
            <a:off x="2772125" y="1033975"/>
            <a:ext cx="2622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Inter"/>
                <a:ea typeface="Inter"/>
                <a:cs typeface="Inter"/>
                <a:sym typeface="Inter"/>
              </a:rPr>
              <a:t>Engineering &amp; QA Teams build and run automated testing before production</a:t>
            </a:r>
            <a:endParaRPr sz="1000">
              <a:solidFill>
                <a:schemeClr val="dk2"/>
              </a:solidFill>
              <a:latin typeface="Inter"/>
              <a:ea typeface="Inter"/>
              <a:cs typeface="Inter"/>
              <a:sym typeface="Inter"/>
            </a:endParaRPr>
          </a:p>
        </p:txBody>
      </p:sp>
      <p:sp>
        <p:nvSpPr>
          <p:cNvPr id="468" name="Google Shape;468;p29"/>
          <p:cNvSpPr txBox="1"/>
          <p:nvPr/>
        </p:nvSpPr>
        <p:spPr>
          <a:xfrm>
            <a:off x="5878163" y="2235944"/>
            <a:ext cx="176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a:ea typeface="Inter"/>
                <a:cs typeface="Inter"/>
                <a:sym typeface="Inter"/>
              </a:rPr>
              <a:t>Uptime Monitoring</a:t>
            </a:r>
            <a:endParaRPr>
              <a:solidFill>
                <a:schemeClr val="lt1"/>
              </a:solidFill>
              <a:latin typeface="Inter"/>
              <a:ea typeface="Inter"/>
              <a:cs typeface="Inter"/>
              <a:sym typeface="Inter"/>
            </a:endParaRPr>
          </a:p>
        </p:txBody>
      </p:sp>
      <p:sp>
        <p:nvSpPr>
          <p:cNvPr id="469" name="Google Shape;469;p29"/>
          <p:cNvSpPr txBox="1"/>
          <p:nvPr/>
        </p:nvSpPr>
        <p:spPr>
          <a:xfrm>
            <a:off x="5878163" y="2433125"/>
            <a:ext cx="1768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Inter"/>
                <a:ea typeface="Inter"/>
                <a:cs typeface="Inter"/>
                <a:sym typeface="Inter"/>
              </a:rPr>
              <a:t>2</a:t>
            </a:r>
            <a:r>
              <a:rPr b="1" lang="en" sz="1000">
                <a:solidFill>
                  <a:schemeClr val="lt1"/>
                </a:solidFill>
                <a:latin typeface="Inter"/>
                <a:ea typeface="Inter"/>
                <a:cs typeface="Inter"/>
                <a:sym typeface="Inter"/>
              </a:rPr>
              <a:t>0% bugs found</a:t>
            </a:r>
            <a:endParaRPr b="1" sz="1000">
              <a:solidFill>
                <a:schemeClr val="lt1"/>
              </a:solidFill>
              <a:latin typeface="Inter"/>
              <a:ea typeface="Inter"/>
              <a:cs typeface="Inter"/>
              <a:sym typeface="Inter"/>
            </a:endParaRPr>
          </a:p>
        </p:txBody>
      </p:sp>
      <p:sp>
        <p:nvSpPr>
          <p:cNvPr id="470" name="Google Shape;470;p29"/>
          <p:cNvSpPr txBox="1"/>
          <p:nvPr/>
        </p:nvSpPr>
        <p:spPr>
          <a:xfrm>
            <a:off x="5537963" y="2786575"/>
            <a:ext cx="244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a:ea typeface="Inter"/>
                <a:cs typeface="Inter"/>
                <a:sym typeface="Inter"/>
              </a:rPr>
              <a:t>Synthetic</a:t>
            </a:r>
            <a:r>
              <a:rPr lang="en">
                <a:solidFill>
                  <a:schemeClr val="lt1"/>
                </a:solidFill>
                <a:latin typeface="Inter"/>
                <a:ea typeface="Inter"/>
                <a:cs typeface="Inter"/>
                <a:sym typeface="Inter"/>
              </a:rPr>
              <a:t> Monitoring</a:t>
            </a:r>
            <a:endParaRPr>
              <a:solidFill>
                <a:schemeClr val="lt1"/>
              </a:solidFill>
              <a:latin typeface="Inter"/>
              <a:ea typeface="Inter"/>
              <a:cs typeface="Inter"/>
              <a:sym typeface="Inter"/>
            </a:endParaRPr>
          </a:p>
        </p:txBody>
      </p:sp>
      <p:sp>
        <p:nvSpPr>
          <p:cNvPr id="471" name="Google Shape;471;p29"/>
          <p:cNvSpPr txBox="1"/>
          <p:nvPr/>
        </p:nvSpPr>
        <p:spPr>
          <a:xfrm>
            <a:off x="5878163" y="2983756"/>
            <a:ext cx="1768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Inter"/>
                <a:ea typeface="Inter"/>
                <a:cs typeface="Inter"/>
                <a:sym typeface="Inter"/>
              </a:rPr>
              <a:t>1</a:t>
            </a:r>
            <a:r>
              <a:rPr b="1" lang="en" sz="1000">
                <a:solidFill>
                  <a:schemeClr val="lt1"/>
                </a:solidFill>
                <a:latin typeface="Inter"/>
                <a:ea typeface="Inter"/>
                <a:cs typeface="Inter"/>
                <a:sym typeface="Inter"/>
              </a:rPr>
              <a:t>0% bugs found</a:t>
            </a:r>
            <a:endParaRPr b="1" sz="1000">
              <a:solidFill>
                <a:schemeClr val="lt1"/>
              </a:solidFill>
              <a:latin typeface="Inter"/>
              <a:ea typeface="Inter"/>
              <a:cs typeface="Inter"/>
              <a:sym typeface="Inter"/>
            </a:endParaRPr>
          </a:p>
        </p:txBody>
      </p:sp>
      <p:sp>
        <p:nvSpPr>
          <p:cNvPr id="472" name="Google Shape;472;p29"/>
          <p:cNvSpPr txBox="1"/>
          <p:nvPr/>
        </p:nvSpPr>
        <p:spPr>
          <a:xfrm>
            <a:off x="5878163" y="711944"/>
            <a:ext cx="176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Inter"/>
                <a:ea typeface="Inter"/>
                <a:cs typeface="Inter"/>
                <a:sym typeface="Inter"/>
              </a:rPr>
              <a:t>Unit &amp; API Tests</a:t>
            </a:r>
            <a:endParaRPr>
              <a:solidFill>
                <a:schemeClr val="dk2"/>
              </a:solidFill>
              <a:latin typeface="Inter"/>
              <a:ea typeface="Inter"/>
              <a:cs typeface="Inter"/>
              <a:sym typeface="Inter"/>
            </a:endParaRPr>
          </a:p>
        </p:txBody>
      </p:sp>
      <p:sp>
        <p:nvSpPr>
          <p:cNvPr id="473" name="Google Shape;473;p29"/>
          <p:cNvSpPr txBox="1"/>
          <p:nvPr/>
        </p:nvSpPr>
        <p:spPr>
          <a:xfrm>
            <a:off x="5878163" y="909125"/>
            <a:ext cx="1768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2"/>
                </a:solidFill>
                <a:latin typeface="Inter"/>
                <a:ea typeface="Inter"/>
                <a:cs typeface="Inter"/>
                <a:sym typeface="Inter"/>
              </a:rPr>
              <a:t>40% bugs found</a:t>
            </a:r>
            <a:endParaRPr b="1" sz="1000">
              <a:solidFill>
                <a:schemeClr val="dk2"/>
              </a:solidFill>
              <a:latin typeface="Inter"/>
              <a:ea typeface="Inter"/>
              <a:cs typeface="Inter"/>
              <a:sym typeface="Inter"/>
            </a:endParaRPr>
          </a:p>
        </p:txBody>
      </p:sp>
      <p:sp>
        <p:nvSpPr>
          <p:cNvPr id="474" name="Google Shape;474;p29"/>
          <p:cNvSpPr txBox="1"/>
          <p:nvPr/>
        </p:nvSpPr>
        <p:spPr>
          <a:xfrm>
            <a:off x="5878163" y="1186375"/>
            <a:ext cx="176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Inter"/>
                <a:ea typeface="Inter"/>
                <a:cs typeface="Inter"/>
                <a:sym typeface="Inter"/>
              </a:rPr>
              <a:t>End-to-End Tests</a:t>
            </a:r>
            <a:endParaRPr>
              <a:solidFill>
                <a:schemeClr val="dk2"/>
              </a:solidFill>
              <a:latin typeface="Inter"/>
              <a:ea typeface="Inter"/>
              <a:cs typeface="Inter"/>
              <a:sym typeface="Inter"/>
            </a:endParaRPr>
          </a:p>
        </p:txBody>
      </p:sp>
      <p:sp>
        <p:nvSpPr>
          <p:cNvPr id="475" name="Google Shape;475;p29"/>
          <p:cNvSpPr txBox="1"/>
          <p:nvPr/>
        </p:nvSpPr>
        <p:spPr>
          <a:xfrm>
            <a:off x="5878163" y="1383556"/>
            <a:ext cx="1768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2"/>
                </a:solidFill>
                <a:latin typeface="Inter"/>
                <a:ea typeface="Inter"/>
                <a:cs typeface="Inter"/>
                <a:sym typeface="Inter"/>
              </a:rPr>
              <a:t>3</a:t>
            </a:r>
            <a:r>
              <a:rPr b="1" lang="en" sz="1000">
                <a:solidFill>
                  <a:schemeClr val="dk2"/>
                </a:solidFill>
                <a:latin typeface="Inter"/>
                <a:ea typeface="Inter"/>
                <a:cs typeface="Inter"/>
                <a:sym typeface="Inter"/>
              </a:rPr>
              <a:t>0% bugs found</a:t>
            </a:r>
            <a:endParaRPr b="1" sz="1000">
              <a:solidFill>
                <a:schemeClr val="dk2"/>
              </a:solidFill>
              <a:latin typeface="Inter"/>
              <a:ea typeface="Inter"/>
              <a:cs typeface="Inter"/>
              <a:sym typeface="Inter"/>
            </a:endParaRPr>
          </a:p>
        </p:txBody>
      </p:sp>
      <p:cxnSp>
        <p:nvCxnSpPr>
          <p:cNvPr id="476" name="Google Shape;476;p29"/>
          <p:cNvCxnSpPr/>
          <p:nvPr/>
        </p:nvCxnSpPr>
        <p:spPr>
          <a:xfrm>
            <a:off x="5783963" y="1222416"/>
            <a:ext cx="1957200" cy="9000"/>
          </a:xfrm>
          <a:prstGeom prst="straightConnector1">
            <a:avLst/>
          </a:prstGeom>
          <a:noFill/>
          <a:ln cap="flat" cmpd="sng" w="9525">
            <a:solidFill>
              <a:schemeClr val="lt2"/>
            </a:solidFill>
            <a:prstDash val="solid"/>
            <a:round/>
            <a:headEnd len="med" w="med" type="none"/>
            <a:tailEnd len="med" w="med" type="none"/>
          </a:ln>
        </p:spPr>
      </p:cxnSp>
      <p:cxnSp>
        <p:nvCxnSpPr>
          <p:cNvPr id="477" name="Google Shape;477;p29"/>
          <p:cNvCxnSpPr/>
          <p:nvPr/>
        </p:nvCxnSpPr>
        <p:spPr>
          <a:xfrm>
            <a:off x="5800663" y="2767341"/>
            <a:ext cx="1957200" cy="9000"/>
          </a:xfrm>
          <a:prstGeom prst="straightConnector1">
            <a:avLst/>
          </a:prstGeom>
          <a:noFill/>
          <a:ln cap="flat" cmpd="sng" w="9525">
            <a:solidFill>
              <a:schemeClr val="lt2"/>
            </a:solidFill>
            <a:prstDash val="solid"/>
            <a:round/>
            <a:headEnd len="med" w="med" type="none"/>
            <a:tailEnd len="med" w="med" type="none"/>
          </a:ln>
        </p:spPr>
      </p:cxnSp>
      <p:sp>
        <p:nvSpPr>
          <p:cNvPr id="478" name="Google Shape;478;p29"/>
          <p:cNvSpPr txBox="1"/>
          <p:nvPr/>
        </p:nvSpPr>
        <p:spPr>
          <a:xfrm>
            <a:off x="2772125" y="2660975"/>
            <a:ext cx="2622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Inter"/>
                <a:ea typeface="Inter"/>
                <a:cs typeface="Inter"/>
                <a:sym typeface="Inter"/>
              </a:rPr>
              <a:t>Those same tests run continuously in production from around the world </a:t>
            </a:r>
            <a:r>
              <a:rPr lang="en" sz="1000">
                <a:solidFill>
                  <a:schemeClr val="dk2"/>
                </a:solidFill>
                <a:latin typeface="Inter"/>
                <a:ea typeface="Inter"/>
                <a:cs typeface="Inter"/>
                <a:sym typeface="Inter"/>
              </a:rPr>
              <a:t>mimicking</a:t>
            </a:r>
            <a:r>
              <a:rPr lang="en" sz="1000">
                <a:solidFill>
                  <a:schemeClr val="dk2"/>
                </a:solidFill>
                <a:latin typeface="Inter"/>
                <a:ea typeface="Inter"/>
                <a:cs typeface="Inter"/>
                <a:sym typeface="Inter"/>
              </a:rPr>
              <a:t> real users.</a:t>
            </a:r>
            <a:endParaRPr sz="1000">
              <a:solidFill>
                <a:schemeClr val="dk2"/>
              </a:solidFill>
              <a:latin typeface="Inter"/>
              <a:ea typeface="Inter"/>
              <a:cs typeface="Inter"/>
              <a:sym typeface="Inter"/>
            </a:endParaRPr>
          </a:p>
        </p:txBody>
      </p:sp>
      <p:sp>
        <p:nvSpPr>
          <p:cNvPr id="479" name="Google Shape;479;p29"/>
          <p:cNvSpPr txBox="1"/>
          <p:nvPr/>
        </p:nvSpPr>
        <p:spPr>
          <a:xfrm>
            <a:off x="180100" y="1586575"/>
            <a:ext cx="2154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lt1"/>
                </a:solidFill>
                <a:latin typeface="Inter"/>
                <a:ea typeface="Inter"/>
                <a:cs typeface="Inter"/>
                <a:sym typeface="Inter"/>
              </a:rPr>
              <a:t>Reliability in Depth</a:t>
            </a:r>
            <a:endParaRPr b="1" sz="3200">
              <a:solidFill>
                <a:schemeClr val="lt1"/>
              </a:solidFill>
              <a:latin typeface="Inter"/>
              <a:ea typeface="Inter"/>
              <a:cs typeface="Inter"/>
              <a:sym typeface="Inter"/>
            </a:endParaRPr>
          </a:p>
        </p:txBody>
      </p:sp>
      <p:sp>
        <p:nvSpPr>
          <p:cNvPr id="480" name="Google Shape;480;p29"/>
          <p:cNvSpPr/>
          <p:nvPr/>
        </p:nvSpPr>
        <p:spPr>
          <a:xfrm rot="10800000">
            <a:off x="5869812" y="3720500"/>
            <a:ext cx="1828800" cy="10158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81" name="Google Shape;481;p29"/>
          <p:cNvPicPr preferRelativeResize="0"/>
          <p:nvPr/>
        </p:nvPicPr>
        <p:blipFill>
          <a:blip r:embed="rId3">
            <a:alphaModFix/>
          </a:blip>
          <a:stretch>
            <a:fillRect/>
          </a:stretch>
        </p:blipFill>
        <p:spPr>
          <a:xfrm>
            <a:off x="6334642" y="3930792"/>
            <a:ext cx="855850" cy="855850"/>
          </a:xfrm>
          <a:prstGeom prst="rect">
            <a:avLst/>
          </a:prstGeom>
          <a:noFill/>
          <a:ln>
            <a:noFill/>
          </a:ln>
        </p:spPr>
      </p:pic>
      <p:pic>
        <p:nvPicPr>
          <p:cNvPr id="482" name="Google Shape;482;p29"/>
          <p:cNvPicPr preferRelativeResize="0"/>
          <p:nvPr/>
        </p:nvPicPr>
        <p:blipFill rotWithShape="1">
          <a:blip r:embed="rId4">
            <a:alphaModFix/>
          </a:blip>
          <a:srcRect b="0" l="14083" r="9830" t="0"/>
          <a:stretch/>
        </p:blipFill>
        <p:spPr>
          <a:xfrm>
            <a:off x="0" y="4661850"/>
            <a:ext cx="9144000" cy="12944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367B"/>
            </a:gs>
            <a:gs pos="100000">
              <a:srgbClr val="010101"/>
            </a:gs>
          </a:gsLst>
          <a:path path="circle">
            <a:fillToRect b="50%" l="50%" r="50%" t="50%"/>
          </a:path>
          <a:tileRect/>
        </a:gradFill>
      </p:bgPr>
    </p:bg>
    <p:spTree>
      <p:nvGrpSpPr>
        <p:cNvPr id="486" name="Shape 486"/>
        <p:cNvGrpSpPr/>
        <p:nvPr/>
      </p:nvGrpSpPr>
      <p:grpSpPr>
        <a:xfrm>
          <a:off x="0" y="0"/>
          <a:ext cx="0" cy="0"/>
          <a:chOff x="0" y="0"/>
          <a:chExt cx="0" cy="0"/>
        </a:xfrm>
      </p:grpSpPr>
      <p:sp>
        <p:nvSpPr>
          <p:cNvPr id="487" name="Google Shape;487;p30"/>
          <p:cNvSpPr/>
          <p:nvPr/>
        </p:nvSpPr>
        <p:spPr>
          <a:xfrm>
            <a:off x="674850" y="1163097"/>
            <a:ext cx="7794300" cy="2296200"/>
          </a:xfrm>
          <a:prstGeom prst="roundRect">
            <a:avLst>
              <a:gd fmla="val 16667" name="adj"/>
            </a:avLst>
          </a:prstGeom>
          <a:gradFill>
            <a:gsLst>
              <a:gs pos="0">
                <a:srgbClr val="FF4848">
                  <a:alpha val="40000"/>
                </a:srgbClr>
              </a:gs>
              <a:gs pos="27000">
                <a:srgbClr val="FF4848">
                  <a:alpha val="40000"/>
                </a:srgbClr>
              </a:gs>
              <a:gs pos="100000">
                <a:srgbClr val="0275FF"/>
              </a:gs>
            </a:gsLst>
            <a:lin ang="2700006" scaled="0"/>
          </a:gra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8" name="Google Shape;488;p30"/>
          <p:cNvSpPr txBox="1"/>
          <p:nvPr/>
        </p:nvSpPr>
        <p:spPr>
          <a:xfrm>
            <a:off x="942253" y="1433672"/>
            <a:ext cx="2122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Inter"/>
                <a:ea typeface="Inter"/>
                <a:cs typeface="Inter"/>
                <a:sym typeface="Inter"/>
              </a:rPr>
              <a:t>Local</a:t>
            </a:r>
            <a:endParaRPr b="1" sz="1600">
              <a:solidFill>
                <a:schemeClr val="lt1"/>
              </a:solidFill>
              <a:latin typeface="Inter"/>
              <a:ea typeface="Inter"/>
              <a:cs typeface="Inter"/>
              <a:sym typeface="Inter"/>
            </a:endParaRPr>
          </a:p>
        </p:txBody>
      </p:sp>
      <p:sp>
        <p:nvSpPr>
          <p:cNvPr id="489" name="Google Shape;489;p30"/>
          <p:cNvSpPr txBox="1"/>
          <p:nvPr/>
        </p:nvSpPr>
        <p:spPr>
          <a:xfrm>
            <a:off x="3499754" y="2727369"/>
            <a:ext cx="17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Inter"/>
                <a:ea typeface="Inter"/>
                <a:cs typeface="Inter"/>
                <a:sym typeface="Inter"/>
              </a:rPr>
              <a:t>Uptime Monitoring</a:t>
            </a:r>
            <a:endParaRPr>
              <a:solidFill>
                <a:schemeClr val="lt1"/>
              </a:solidFill>
              <a:latin typeface="Inter"/>
              <a:ea typeface="Inter"/>
              <a:cs typeface="Inter"/>
              <a:sym typeface="Inter"/>
            </a:endParaRPr>
          </a:p>
        </p:txBody>
      </p:sp>
      <p:sp>
        <p:nvSpPr>
          <p:cNvPr id="490" name="Google Shape;490;p30"/>
          <p:cNvSpPr txBox="1"/>
          <p:nvPr/>
        </p:nvSpPr>
        <p:spPr>
          <a:xfrm>
            <a:off x="3499754" y="2947093"/>
            <a:ext cx="1768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Inter"/>
                <a:ea typeface="Inter"/>
                <a:cs typeface="Inter"/>
                <a:sym typeface="Inter"/>
              </a:rPr>
              <a:t>20% bugs found</a:t>
            </a:r>
            <a:endParaRPr b="1" sz="1000">
              <a:solidFill>
                <a:schemeClr val="lt1"/>
              </a:solidFill>
              <a:latin typeface="Inter"/>
              <a:ea typeface="Inter"/>
              <a:cs typeface="Inter"/>
              <a:sym typeface="Inter"/>
            </a:endParaRPr>
          </a:p>
        </p:txBody>
      </p:sp>
      <p:sp>
        <p:nvSpPr>
          <p:cNvPr id="491" name="Google Shape;491;p30"/>
          <p:cNvSpPr txBox="1"/>
          <p:nvPr/>
        </p:nvSpPr>
        <p:spPr>
          <a:xfrm>
            <a:off x="5971725" y="2719847"/>
            <a:ext cx="212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a:ea typeface="Inter"/>
                <a:cs typeface="Inter"/>
                <a:sym typeface="Inter"/>
              </a:rPr>
              <a:t>Synthetic Monitoring</a:t>
            </a:r>
            <a:endParaRPr>
              <a:solidFill>
                <a:schemeClr val="lt1"/>
              </a:solidFill>
              <a:latin typeface="Inter"/>
              <a:ea typeface="Inter"/>
              <a:cs typeface="Inter"/>
              <a:sym typeface="Inter"/>
            </a:endParaRPr>
          </a:p>
        </p:txBody>
      </p:sp>
      <p:sp>
        <p:nvSpPr>
          <p:cNvPr id="492" name="Google Shape;492;p30"/>
          <p:cNvSpPr txBox="1"/>
          <p:nvPr/>
        </p:nvSpPr>
        <p:spPr>
          <a:xfrm>
            <a:off x="5971725" y="2939563"/>
            <a:ext cx="1768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Inter"/>
                <a:ea typeface="Inter"/>
                <a:cs typeface="Inter"/>
                <a:sym typeface="Inter"/>
              </a:rPr>
              <a:t>10% bugs found</a:t>
            </a:r>
            <a:endParaRPr b="1" sz="1000">
              <a:solidFill>
                <a:schemeClr val="lt1"/>
              </a:solidFill>
              <a:latin typeface="Inter"/>
              <a:ea typeface="Inter"/>
              <a:cs typeface="Inter"/>
              <a:sym typeface="Inter"/>
            </a:endParaRPr>
          </a:p>
        </p:txBody>
      </p:sp>
      <p:sp>
        <p:nvSpPr>
          <p:cNvPr id="493" name="Google Shape;493;p30"/>
          <p:cNvSpPr txBox="1"/>
          <p:nvPr/>
        </p:nvSpPr>
        <p:spPr>
          <a:xfrm>
            <a:off x="942267" y="2712901"/>
            <a:ext cx="212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Inter"/>
                <a:ea typeface="Inter"/>
                <a:cs typeface="Inter"/>
                <a:sym typeface="Inter"/>
              </a:rPr>
              <a:t>Unit &amp; API Tests</a:t>
            </a:r>
            <a:endParaRPr>
              <a:solidFill>
                <a:schemeClr val="lt1"/>
              </a:solidFill>
              <a:latin typeface="Inter"/>
              <a:ea typeface="Inter"/>
              <a:cs typeface="Inter"/>
              <a:sym typeface="Inter"/>
            </a:endParaRPr>
          </a:p>
        </p:txBody>
      </p:sp>
      <p:sp>
        <p:nvSpPr>
          <p:cNvPr id="494" name="Google Shape;494;p30"/>
          <p:cNvSpPr txBox="1"/>
          <p:nvPr/>
        </p:nvSpPr>
        <p:spPr>
          <a:xfrm>
            <a:off x="942268" y="2932625"/>
            <a:ext cx="212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Inter"/>
                <a:ea typeface="Inter"/>
                <a:cs typeface="Inter"/>
                <a:sym typeface="Inter"/>
              </a:rPr>
              <a:t>40% bugs found</a:t>
            </a:r>
            <a:endParaRPr b="1" sz="1000">
              <a:solidFill>
                <a:schemeClr val="lt1"/>
              </a:solidFill>
              <a:latin typeface="Inter"/>
              <a:ea typeface="Inter"/>
              <a:cs typeface="Inter"/>
              <a:sym typeface="Inter"/>
            </a:endParaRPr>
          </a:p>
        </p:txBody>
      </p:sp>
      <p:sp>
        <p:nvSpPr>
          <p:cNvPr id="495" name="Google Shape;495;p30"/>
          <p:cNvSpPr txBox="1"/>
          <p:nvPr/>
        </p:nvSpPr>
        <p:spPr>
          <a:xfrm>
            <a:off x="942267" y="1746083"/>
            <a:ext cx="212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Inter"/>
                <a:ea typeface="Inter"/>
                <a:cs typeface="Inter"/>
                <a:sym typeface="Inter"/>
              </a:rPr>
              <a:t>Run Playwright and API tests locally, before you push to QA</a:t>
            </a:r>
            <a:endParaRPr sz="1000">
              <a:solidFill>
                <a:schemeClr val="lt1"/>
              </a:solidFill>
              <a:latin typeface="Inter"/>
              <a:ea typeface="Inter"/>
              <a:cs typeface="Inter"/>
              <a:sym typeface="Inter"/>
            </a:endParaRPr>
          </a:p>
        </p:txBody>
      </p:sp>
      <p:sp>
        <p:nvSpPr>
          <p:cNvPr id="496" name="Google Shape;496;p30"/>
          <p:cNvSpPr txBox="1"/>
          <p:nvPr/>
        </p:nvSpPr>
        <p:spPr>
          <a:xfrm>
            <a:off x="362500" y="323250"/>
            <a:ext cx="7005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lt1"/>
                </a:solidFill>
                <a:latin typeface="Inter"/>
                <a:ea typeface="Inter"/>
                <a:cs typeface="Inter"/>
                <a:sym typeface="Inter"/>
              </a:rPr>
              <a:t>Reliability Across Your SDLC</a:t>
            </a:r>
            <a:endParaRPr b="1" sz="3200">
              <a:solidFill>
                <a:schemeClr val="lt1"/>
              </a:solidFill>
              <a:latin typeface="Inter"/>
              <a:ea typeface="Inter"/>
              <a:cs typeface="Inter"/>
              <a:sym typeface="Inter"/>
            </a:endParaRPr>
          </a:p>
        </p:txBody>
      </p:sp>
      <p:pic>
        <p:nvPicPr>
          <p:cNvPr id="497" name="Google Shape;497;p30"/>
          <p:cNvPicPr preferRelativeResize="0"/>
          <p:nvPr/>
        </p:nvPicPr>
        <p:blipFill rotWithShape="1">
          <a:blip r:embed="rId3">
            <a:alphaModFix/>
          </a:blip>
          <a:srcRect b="0" l="14083" r="9830" t="0"/>
          <a:stretch/>
        </p:blipFill>
        <p:spPr>
          <a:xfrm>
            <a:off x="0" y="4661850"/>
            <a:ext cx="9144000" cy="1294440"/>
          </a:xfrm>
          <a:prstGeom prst="rect">
            <a:avLst/>
          </a:prstGeom>
          <a:noFill/>
          <a:ln>
            <a:noFill/>
          </a:ln>
        </p:spPr>
      </p:pic>
      <p:cxnSp>
        <p:nvCxnSpPr>
          <p:cNvPr id="498" name="Google Shape;498;p30"/>
          <p:cNvCxnSpPr/>
          <p:nvPr/>
        </p:nvCxnSpPr>
        <p:spPr>
          <a:xfrm>
            <a:off x="3248537" y="1254587"/>
            <a:ext cx="0" cy="2113200"/>
          </a:xfrm>
          <a:prstGeom prst="straightConnector1">
            <a:avLst/>
          </a:prstGeom>
          <a:noFill/>
          <a:ln cap="flat" cmpd="sng" w="19050">
            <a:solidFill>
              <a:schemeClr val="lt2"/>
            </a:solidFill>
            <a:prstDash val="solid"/>
            <a:round/>
            <a:headEnd len="med" w="med" type="none"/>
            <a:tailEnd len="med" w="med" type="none"/>
          </a:ln>
        </p:spPr>
      </p:cxnSp>
      <p:sp>
        <p:nvSpPr>
          <p:cNvPr id="499" name="Google Shape;499;p30"/>
          <p:cNvSpPr txBox="1"/>
          <p:nvPr/>
        </p:nvSpPr>
        <p:spPr>
          <a:xfrm>
            <a:off x="3456978" y="1448714"/>
            <a:ext cx="2122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Inter"/>
                <a:ea typeface="Inter"/>
                <a:cs typeface="Inter"/>
                <a:sym typeface="Inter"/>
              </a:rPr>
              <a:t>QA &amp; Staging</a:t>
            </a:r>
            <a:endParaRPr b="1" sz="1600">
              <a:solidFill>
                <a:schemeClr val="lt1"/>
              </a:solidFill>
              <a:latin typeface="Inter"/>
              <a:ea typeface="Inter"/>
              <a:cs typeface="Inter"/>
              <a:sym typeface="Inter"/>
            </a:endParaRPr>
          </a:p>
        </p:txBody>
      </p:sp>
      <p:sp>
        <p:nvSpPr>
          <p:cNvPr id="500" name="Google Shape;500;p30"/>
          <p:cNvSpPr txBox="1"/>
          <p:nvPr/>
        </p:nvSpPr>
        <p:spPr>
          <a:xfrm>
            <a:off x="3456992" y="1761124"/>
            <a:ext cx="212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Inter"/>
                <a:ea typeface="Inter"/>
                <a:cs typeface="Inter"/>
                <a:sym typeface="Inter"/>
              </a:rPr>
              <a:t>Run Playwright and API tests locally, before you push to QA</a:t>
            </a:r>
            <a:endParaRPr sz="1000">
              <a:solidFill>
                <a:schemeClr val="lt1"/>
              </a:solidFill>
              <a:latin typeface="Inter"/>
              <a:ea typeface="Inter"/>
              <a:cs typeface="Inter"/>
              <a:sym typeface="Inter"/>
            </a:endParaRPr>
          </a:p>
        </p:txBody>
      </p:sp>
      <p:sp>
        <p:nvSpPr>
          <p:cNvPr id="501" name="Google Shape;501;p30"/>
          <p:cNvSpPr txBox="1"/>
          <p:nvPr/>
        </p:nvSpPr>
        <p:spPr>
          <a:xfrm>
            <a:off x="5971728" y="1433664"/>
            <a:ext cx="2122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Inter"/>
                <a:ea typeface="Inter"/>
                <a:cs typeface="Inter"/>
                <a:sym typeface="Inter"/>
              </a:rPr>
              <a:t>Production</a:t>
            </a:r>
            <a:endParaRPr b="1" sz="1600">
              <a:solidFill>
                <a:schemeClr val="lt1"/>
              </a:solidFill>
              <a:latin typeface="Inter"/>
              <a:ea typeface="Inter"/>
              <a:cs typeface="Inter"/>
              <a:sym typeface="Inter"/>
            </a:endParaRPr>
          </a:p>
        </p:txBody>
      </p:sp>
      <p:sp>
        <p:nvSpPr>
          <p:cNvPr id="502" name="Google Shape;502;p30"/>
          <p:cNvSpPr txBox="1"/>
          <p:nvPr/>
        </p:nvSpPr>
        <p:spPr>
          <a:xfrm>
            <a:off x="5971742" y="1746074"/>
            <a:ext cx="212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Inter"/>
                <a:ea typeface="Inter"/>
                <a:cs typeface="Inter"/>
                <a:sym typeface="Inter"/>
              </a:rPr>
              <a:t>Run Playwright and API tests locally, before you push to QA</a:t>
            </a:r>
            <a:endParaRPr sz="1000">
              <a:solidFill>
                <a:schemeClr val="lt1"/>
              </a:solidFill>
              <a:latin typeface="Inter"/>
              <a:ea typeface="Inter"/>
              <a:cs typeface="Inter"/>
              <a:sym typeface="Inter"/>
            </a:endParaRPr>
          </a:p>
        </p:txBody>
      </p:sp>
      <p:cxnSp>
        <p:nvCxnSpPr>
          <p:cNvPr id="503" name="Google Shape;503;p30"/>
          <p:cNvCxnSpPr/>
          <p:nvPr/>
        </p:nvCxnSpPr>
        <p:spPr>
          <a:xfrm>
            <a:off x="5792787" y="1254587"/>
            <a:ext cx="0" cy="2113200"/>
          </a:xfrm>
          <a:prstGeom prst="straightConnector1">
            <a:avLst/>
          </a:prstGeom>
          <a:noFill/>
          <a:ln cap="flat" cmpd="sng" w="19050">
            <a:solidFill>
              <a:schemeClr val="lt2"/>
            </a:solidFill>
            <a:prstDash val="solid"/>
            <a:round/>
            <a:headEnd len="med" w="med" type="none"/>
            <a:tailEnd len="med" w="med" type="none"/>
          </a:ln>
        </p:spPr>
      </p:cxnSp>
      <p:sp>
        <p:nvSpPr>
          <p:cNvPr id="504" name="Google Shape;504;p30"/>
          <p:cNvSpPr/>
          <p:nvPr/>
        </p:nvSpPr>
        <p:spPr>
          <a:xfrm>
            <a:off x="1484850" y="3643950"/>
            <a:ext cx="6174300" cy="942900"/>
          </a:xfrm>
          <a:prstGeom prst="roundRect">
            <a:avLst>
              <a:gd fmla="val 16667" name="adj"/>
            </a:avLst>
          </a:prstGeom>
          <a:solidFill>
            <a:srgbClr val="0075FF">
              <a:alpha val="5000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5" name="Google Shape;505;p30"/>
          <p:cNvSpPr txBox="1"/>
          <p:nvPr/>
        </p:nvSpPr>
        <p:spPr>
          <a:xfrm>
            <a:off x="1658500" y="3776851"/>
            <a:ext cx="1768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Inter"/>
                <a:ea typeface="Inter"/>
                <a:cs typeface="Inter"/>
                <a:sym typeface="Inter"/>
              </a:rPr>
              <a:t>Root Cause Analysis</a:t>
            </a:r>
            <a:endParaRPr b="1" sz="1600">
              <a:solidFill>
                <a:schemeClr val="lt1"/>
              </a:solidFill>
              <a:latin typeface="Inter"/>
              <a:ea typeface="Inter"/>
              <a:cs typeface="Inter"/>
              <a:sym typeface="Inter"/>
            </a:endParaRPr>
          </a:p>
        </p:txBody>
      </p:sp>
      <p:sp>
        <p:nvSpPr>
          <p:cNvPr id="506" name="Google Shape;506;p30"/>
          <p:cNvSpPr txBox="1"/>
          <p:nvPr/>
        </p:nvSpPr>
        <p:spPr>
          <a:xfrm>
            <a:off x="3427308" y="3915291"/>
            <a:ext cx="176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a:ea typeface="Inter"/>
                <a:cs typeface="Inter"/>
                <a:sym typeface="Inter"/>
              </a:rPr>
              <a:t>Full-Stack Traces</a:t>
            </a:r>
            <a:endParaRPr>
              <a:solidFill>
                <a:schemeClr val="lt1"/>
              </a:solidFill>
              <a:latin typeface="Inter"/>
              <a:ea typeface="Inter"/>
              <a:cs typeface="Inter"/>
              <a:sym typeface="Inter"/>
            </a:endParaRPr>
          </a:p>
        </p:txBody>
      </p:sp>
      <p:sp>
        <p:nvSpPr>
          <p:cNvPr id="507" name="Google Shape;507;p30"/>
          <p:cNvSpPr txBox="1"/>
          <p:nvPr/>
        </p:nvSpPr>
        <p:spPr>
          <a:xfrm>
            <a:off x="5341325" y="3915300"/>
            <a:ext cx="212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a:ea typeface="Inter"/>
                <a:cs typeface="Inter"/>
                <a:sym typeface="Inter"/>
              </a:rPr>
              <a:t>Videos &amp; Screenshots</a:t>
            </a:r>
            <a:endParaRPr>
              <a:solidFill>
                <a:schemeClr val="lt1"/>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594"/>
            </a:gs>
            <a:gs pos="100000">
              <a:srgbClr val="020810"/>
            </a:gs>
          </a:gsLst>
          <a:lin ang="5400012" scaled="0"/>
        </a:gradFill>
      </p:bgPr>
    </p:bg>
    <p:spTree>
      <p:nvGrpSpPr>
        <p:cNvPr id="511" name="Shape 511"/>
        <p:cNvGrpSpPr/>
        <p:nvPr/>
      </p:nvGrpSpPr>
      <p:grpSpPr>
        <a:xfrm>
          <a:off x="0" y="0"/>
          <a:ext cx="0" cy="0"/>
          <a:chOff x="0" y="0"/>
          <a:chExt cx="0" cy="0"/>
        </a:xfrm>
      </p:grpSpPr>
      <p:sp>
        <p:nvSpPr>
          <p:cNvPr id="512" name="Google Shape;512;p31"/>
          <p:cNvSpPr txBox="1"/>
          <p:nvPr>
            <p:ph type="title"/>
          </p:nvPr>
        </p:nvSpPr>
        <p:spPr>
          <a:xfrm>
            <a:off x="456350" y="631050"/>
            <a:ext cx="8024100" cy="54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SzPts val="990"/>
              <a:buNone/>
            </a:pPr>
            <a:r>
              <a:rPr b="0" lang="en" sz="3220">
                <a:solidFill>
                  <a:schemeClr val="lt1"/>
                </a:solidFill>
                <a:latin typeface="Inter Light"/>
                <a:ea typeface="Inter Light"/>
                <a:cs typeface="Inter Light"/>
                <a:sym typeface="Inter Light"/>
              </a:rPr>
              <a:t>What tools does Checkly</a:t>
            </a:r>
            <a:r>
              <a:rPr b="0" lang="en" sz="3220">
                <a:solidFill>
                  <a:schemeClr val="dk2"/>
                </a:solidFill>
                <a:latin typeface="Inter Light"/>
                <a:ea typeface="Inter Light"/>
                <a:cs typeface="Inter Light"/>
                <a:sym typeface="Inter Light"/>
              </a:rPr>
              <a:t> </a:t>
            </a:r>
            <a:r>
              <a:rPr lang="en" sz="3220"/>
              <a:t>replace</a:t>
            </a:r>
            <a:r>
              <a:rPr b="0" lang="en" sz="3220">
                <a:solidFill>
                  <a:schemeClr val="lt1"/>
                </a:solidFill>
                <a:latin typeface="Inter Light"/>
                <a:ea typeface="Inter Light"/>
                <a:cs typeface="Inter Light"/>
                <a:sym typeface="Inter Light"/>
              </a:rPr>
              <a:t>?</a:t>
            </a:r>
            <a:endParaRPr sz="3220">
              <a:solidFill>
                <a:schemeClr val="lt1"/>
              </a:solidFill>
            </a:endParaRPr>
          </a:p>
        </p:txBody>
      </p:sp>
      <p:sp>
        <p:nvSpPr>
          <p:cNvPr id="513" name="Google Shape;513;p31"/>
          <p:cNvSpPr txBox="1"/>
          <p:nvPr/>
        </p:nvSpPr>
        <p:spPr>
          <a:xfrm>
            <a:off x="456350" y="1318950"/>
            <a:ext cx="2074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Black"/>
                <a:ea typeface="Inter Black"/>
                <a:cs typeface="Inter Black"/>
                <a:sym typeface="Inter Black"/>
              </a:rPr>
              <a:t>TESTING</a:t>
            </a:r>
            <a:endParaRPr>
              <a:solidFill>
                <a:schemeClr val="lt1"/>
              </a:solidFill>
              <a:latin typeface="Inter Black"/>
              <a:ea typeface="Inter Black"/>
              <a:cs typeface="Inter Black"/>
              <a:sym typeface="Inter Black"/>
            </a:endParaRPr>
          </a:p>
        </p:txBody>
      </p:sp>
      <p:sp>
        <p:nvSpPr>
          <p:cNvPr id="514" name="Google Shape;514;p31"/>
          <p:cNvSpPr txBox="1"/>
          <p:nvPr/>
        </p:nvSpPr>
        <p:spPr>
          <a:xfrm>
            <a:off x="4605175" y="1318950"/>
            <a:ext cx="2074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Black"/>
                <a:ea typeface="Inter Black"/>
                <a:cs typeface="Inter Black"/>
                <a:sym typeface="Inter Black"/>
              </a:rPr>
              <a:t>MONITORING</a:t>
            </a:r>
            <a:endParaRPr>
              <a:solidFill>
                <a:schemeClr val="lt1"/>
              </a:solidFill>
              <a:latin typeface="Inter Black"/>
              <a:ea typeface="Inter Black"/>
              <a:cs typeface="Inter Black"/>
              <a:sym typeface="Inter Black"/>
            </a:endParaRPr>
          </a:p>
        </p:txBody>
      </p:sp>
      <p:sp>
        <p:nvSpPr>
          <p:cNvPr id="515" name="Google Shape;515;p31"/>
          <p:cNvSpPr txBox="1"/>
          <p:nvPr/>
        </p:nvSpPr>
        <p:spPr>
          <a:xfrm>
            <a:off x="6679571" y="1318950"/>
            <a:ext cx="207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Black"/>
                <a:ea typeface="Inter Black"/>
                <a:cs typeface="Inter Black"/>
                <a:sym typeface="Inter Black"/>
              </a:rPr>
              <a:t>INCIDENT MGMT</a:t>
            </a:r>
            <a:endParaRPr>
              <a:solidFill>
                <a:schemeClr val="lt1"/>
              </a:solidFill>
              <a:latin typeface="Inter Black"/>
              <a:ea typeface="Inter Black"/>
              <a:cs typeface="Inter Black"/>
              <a:sym typeface="Inter Black"/>
            </a:endParaRPr>
          </a:p>
        </p:txBody>
      </p:sp>
      <p:sp>
        <p:nvSpPr>
          <p:cNvPr id="516" name="Google Shape;516;p31"/>
          <p:cNvSpPr txBox="1"/>
          <p:nvPr/>
        </p:nvSpPr>
        <p:spPr>
          <a:xfrm>
            <a:off x="2530757" y="1318950"/>
            <a:ext cx="207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Black"/>
                <a:ea typeface="Inter Black"/>
                <a:cs typeface="Inter Black"/>
                <a:sym typeface="Inter Black"/>
              </a:rPr>
              <a:t>CI/CD INFRA </a:t>
            </a:r>
            <a:endParaRPr>
              <a:solidFill>
                <a:schemeClr val="lt1"/>
              </a:solidFill>
              <a:latin typeface="Inter Black"/>
              <a:ea typeface="Inter Black"/>
              <a:cs typeface="Inter Black"/>
              <a:sym typeface="Inter Black"/>
            </a:endParaRPr>
          </a:p>
        </p:txBody>
      </p:sp>
      <p:cxnSp>
        <p:nvCxnSpPr>
          <p:cNvPr id="517" name="Google Shape;517;p31"/>
          <p:cNvCxnSpPr/>
          <p:nvPr/>
        </p:nvCxnSpPr>
        <p:spPr>
          <a:xfrm>
            <a:off x="2547025" y="1257125"/>
            <a:ext cx="0" cy="2584200"/>
          </a:xfrm>
          <a:prstGeom prst="straightConnector1">
            <a:avLst/>
          </a:prstGeom>
          <a:noFill/>
          <a:ln cap="flat" cmpd="sng" w="9525">
            <a:solidFill>
              <a:schemeClr val="dk2"/>
            </a:solidFill>
            <a:prstDash val="solid"/>
            <a:round/>
            <a:headEnd len="med" w="med" type="none"/>
            <a:tailEnd len="med" w="med" type="none"/>
          </a:ln>
        </p:spPr>
      </p:cxnSp>
      <p:cxnSp>
        <p:nvCxnSpPr>
          <p:cNvPr id="518" name="Google Shape;518;p31"/>
          <p:cNvCxnSpPr/>
          <p:nvPr/>
        </p:nvCxnSpPr>
        <p:spPr>
          <a:xfrm>
            <a:off x="4572000" y="1257125"/>
            <a:ext cx="0" cy="2584200"/>
          </a:xfrm>
          <a:prstGeom prst="straightConnector1">
            <a:avLst/>
          </a:prstGeom>
          <a:noFill/>
          <a:ln cap="flat" cmpd="sng" w="9525">
            <a:solidFill>
              <a:schemeClr val="dk2"/>
            </a:solidFill>
            <a:prstDash val="solid"/>
            <a:round/>
            <a:headEnd len="med" w="med" type="none"/>
            <a:tailEnd len="med" w="med" type="none"/>
          </a:ln>
        </p:spPr>
      </p:cxnSp>
      <p:cxnSp>
        <p:nvCxnSpPr>
          <p:cNvPr id="519" name="Google Shape;519;p31"/>
          <p:cNvCxnSpPr/>
          <p:nvPr/>
        </p:nvCxnSpPr>
        <p:spPr>
          <a:xfrm>
            <a:off x="6679575" y="1318950"/>
            <a:ext cx="0" cy="2584200"/>
          </a:xfrm>
          <a:prstGeom prst="straightConnector1">
            <a:avLst/>
          </a:prstGeom>
          <a:noFill/>
          <a:ln cap="flat" cmpd="sng" w="9525">
            <a:solidFill>
              <a:schemeClr val="dk2"/>
            </a:solidFill>
            <a:prstDash val="solid"/>
            <a:round/>
            <a:headEnd len="med" w="med" type="none"/>
            <a:tailEnd len="med" w="med" type="none"/>
          </a:ln>
        </p:spPr>
      </p:cxnSp>
      <p:pic>
        <p:nvPicPr>
          <p:cNvPr id="520" name="Google Shape;520;p31"/>
          <p:cNvPicPr preferRelativeResize="0"/>
          <p:nvPr/>
        </p:nvPicPr>
        <p:blipFill>
          <a:blip r:embed="rId3">
            <a:alphaModFix/>
          </a:blip>
          <a:stretch>
            <a:fillRect/>
          </a:stretch>
        </p:blipFill>
        <p:spPr>
          <a:xfrm>
            <a:off x="3371125" y="1876620"/>
            <a:ext cx="376774" cy="376774"/>
          </a:xfrm>
          <a:prstGeom prst="rect">
            <a:avLst/>
          </a:prstGeom>
          <a:noFill/>
          <a:ln>
            <a:noFill/>
          </a:ln>
        </p:spPr>
      </p:pic>
      <p:pic>
        <p:nvPicPr>
          <p:cNvPr id="521" name="Google Shape;521;p31"/>
          <p:cNvPicPr preferRelativeResize="0"/>
          <p:nvPr/>
        </p:nvPicPr>
        <p:blipFill>
          <a:blip r:embed="rId4">
            <a:alphaModFix/>
          </a:blip>
          <a:stretch>
            <a:fillRect/>
          </a:stretch>
        </p:blipFill>
        <p:spPr>
          <a:xfrm>
            <a:off x="2855684" y="1898072"/>
            <a:ext cx="333870" cy="333870"/>
          </a:xfrm>
          <a:prstGeom prst="rect">
            <a:avLst/>
          </a:prstGeom>
          <a:noFill/>
          <a:ln>
            <a:noFill/>
          </a:ln>
        </p:spPr>
      </p:pic>
      <p:pic>
        <p:nvPicPr>
          <p:cNvPr id="522" name="Google Shape;522;p31"/>
          <p:cNvPicPr preferRelativeResize="0"/>
          <p:nvPr/>
        </p:nvPicPr>
        <p:blipFill>
          <a:blip r:embed="rId5">
            <a:alphaModFix/>
          </a:blip>
          <a:stretch>
            <a:fillRect/>
          </a:stretch>
        </p:blipFill>
        <p:spPr>
          <a:xfrm>
            <a:off x="3939987" y="1876621"/>
            <a:ext cx="272859" cy="376773"/>
          </a:xfrm>
          <a:prstGeom prst="rect">
            <a:avLst/>
          </a:prstGeom>
          <a:noFill/>
          <a:ln>
            <a:noFill/>
          </a:ln>
        </p:spPr>
      </p:pic>
      <p:pic>
        <p:nvPicPr>
          <p:cNvPr id="523" name="Google Shape;523;p31"/>
          <p:cNvPicPr preferRelativeResize="0"/>
          <p:nvPr/>
        </p:nvPicPr>
        <p:blipFill>
          <a:blip r:embed="rId6">
            <a:alphaModFix/>
          </a:blip>
          <a:stretch>
            <a:fillRect/>
          </a:stretch>
        </p:blipFill>
        <p:spPr>
          <a:xfrm>
            <a:off x="919851" y="2531827"/>
            <a:ext cx="351247" cy="351247"/>
          </a:xfrm>
          <a:prstGeom prst="rect">
            <a:avLst/>
          </a:prstGeom>
          <a:noFill/>
          <a:ln>
            <a:noFill/>
          </a:ln>
        </p:spPr>
      </p:pic>
      <p:pic>
        <p:nvPicPr>
          <p:cNvPr id="524" name="Google Shape;524;p31"/>
          <p:cNvPicPr preferRelativeResize="0"/>
          <p:nvPr/>
        </p:nvPicPr>
        <p:blipFill rotWithShape="1">
          <a:blip r:embed="rId7">
            <a:alphaModFix/>
          </a:blip>
          <a:srcRect b="28663" l="26567" r="25216" t="0"/>
          <a:stretch/>
        </p:blipFill>
        <p:spPr>
          <a:xfrm>
            <a:off x="1585081" y="2511350"/>
            <a:ext cx="351255" cy="392200"/>
          </a:xfrm>
          <a:prstGeom prst="rect">
            <a:avLst/>
          </a:prstGeom>
          <a:noFill/>
          <a:ln>
            <a:noFill/>
          </a:ln>
        </p:spPr>
      </p:pic>
      <p:pic>
        <p:nvPicPr>
          <p:cNvPr id="525" name="Google Shape;525;p31"/>
          <p:cNvPicPr preferRelativeResize="0"/>
          <p:nvPr/>
        </p:nvPicPr>
        <p:blipFill>
          <a:blip r:embed="rId8">
            <a:alphaModFix/>
          </a:blip>
          <a:stretch>
            <a:fillRect/>
          </a:stretch>
        </p:blipFill>
        <p:spPr>
          <a:xfrm>
            <a:off x="1261146" y="3108877"/>
            <a:ext cx="333875" cy="333892"/>
          </a:xfrm>
          <a:prstGeom prst="rect">
            <a:avLst/>
          </a:prstGeom>
          <a:noFill/>
          <a:ln>
            <a:noFill/>
          </a:ln>
        </p:spPr>
      </p:pic>
      <p:pic>
        <p:nvPicPr>
          <p:cNvPr id="526" name="Google Shape;526;p31"/>
          <p:cNvPicPr preferRelativeResize="0"/>
          <p:nvPr/>
        </p:nvPicPr>
        <p:blipFill>
          <a:blip r:embed="rId9">
            <a:alphaModFix/>
          </a:blip>
          <a:stretch>
            <a:fillRect/>
          </a:stretch>
        </p:blipFill>
        <p:spPr>
          <a:xfrm>
            <a:off x="884363" y="1929807"/>
            <a:ext cx="376776" cy="376214"/>
          </a:xfrm>
          <a:prstGeom prst="rect">
            <a:avLst/>
          </a:prstGeom>
          <a:noFill/>
          <a:ln>
            <a:noFill/>
          </a:ln>
        </p:spPr>
      </p:pic>
      <p:pic>
        <p:nvPicPr>
          <p:cNvPr id="527" name="Google Shape;527;p31"/>
          <p:cNvPicPr preferRelativeResize="0"/>
          <p:nvPr/>
        </p:nvPicPr>
        <p:blipFill rotWithShape="1">
          <a:blip r:embed="rId10">
            <a:alphaModFix/>
          </a:blip>
          <a:srcRect b="29659" l="11342" r="74653" t="29027"/>
          <a:stretch/>
        </p:blipFill>
        <p:spPr>
          <a:xfrm>
            <a:off x="1619388" y="1921818"/>
            <a:ext cx="333850" cy="392198"/>
          </a:xfrm>
          <a:prstGeom prst="rect">
            <a:avLst/>
          </a:prstGeom>
          <a:noFill/>
          <a:ln>
            <a:noFill/>
          </a:ln>
        </p:spPr>
      </p:pic>
      <p:pic>
        <p:nvPicPr>
          <p:cNvPr id="528" name="Google Shape;528;p31"/>
          <p:cNvPicPr preferRelativeResize="0"/>
          <p:nvPr/>
        </p:nvPicPr>
        <p:blipFill>
          <a:blip r:embed="rId11">
            <a:alphaModFix/>
          </a:blip>
          <a:stretch>
            <a:fillRect/>
          </a:stretch>
        </p:blipFill>
        <p:spPr>
          <a:xfrm>
            <a:off x="6058500" y="2382409"/>
            <a:ext cx="376800" cy="302952"/>
          </a:xfrm>
          <a:prstGeom prst="rect">
            <a:avLst/>
          </a:prstGeom>
          <a:noFill/>
          <a:ln>
            <a:noFill/>
          </a:ln>
        </p:spPr>
      </p:pic>
      <p:pic>
        <p:nvPicPr>
          <p:cNvPr id="529" name="Google Shape;529;p31"/>
          <p:cNvPicPr preferRelativeResize="0"/>
          <p:nvPr/>
        </p:nvPicPr>
        <p:blipFill rotWithShape="1">
          <a:blip r:embed="rId12">
            <a:alphaModFix/>
          </a:blip>
          <a:srcRect b="0" l="0" r="73671" t="0"/>
          <a:stretch/>
        </p:blipFill>
        <p:spPr>
          <a:xfrm>
            <a:off x="4835600" y="1869893"/>
            <a:ext cx="333876" cy="326532"/>
          </a:xfrm>
          <a:prstGeom prst="rect">
            <a:avLst/>
          </a:prstGeom>
          <a:noFill/>
          <a:ln>
            <a:noFill/>
          </a:ln>
        </p:spPr>
      </p:pic>
      <p:pic>
        <p:nvPicPr>
          <p:cNvPr id="530" name="Google Shape;530;p31"/>
          <p:cNvPicPr preferRelativeResize="0"/>
          <p:nvPr/>
        </p:nvPicPr>
        <p:blipFill>
          <a:blip r:embed="rId13">
            <a:alphaModFix/>
          </a:blip>
          <a:stretch>
            <a:fillRect/>
          </a:stretch>
        </p:blipFill>
        <p:spPr>
          <a:xfrm>
            <a:off x="4827025" y="2343208"/>
            <a:ext cx="376801" cy="381355"/>
          </a:xfrm>
          <a:prstGeom prst="rect">
            <a:avLst/>
          </a:prstGeom>
          <a:noFill/>
          <a:ln>
            <a:noFill/>
          </a:ln>
        </p:spPr>
      </p:pic>
      <p:pic>
        <p:nvPicPr>
          <p:cNvPr id="531" name="Google Shape;531;p31"/>
          <p:cNvPicPr preferRelativeResize="0"/>
          <p:nvPr/>
        </p:nvPicPr>
        <p:blipFill>
          <a:blip r:embed="rId14">
            <a:alphaModFix/>
          </a:blip>
          <a:stretch>
            <a:fillRect/>
          </a:stretch>
        </p:blipFill>
        <p:spPr>
          <a:xfrm>
            <a:off x="6058480" y="1853882"/>
            <a:ext cx="333873" cy="358554"/>
          </a:xfrm>
          <a:prstGeom prst="rect">
            <a:avLst/>
          </a:prstGeom>
          <a:noFill/>
          <a:ln>
            <a:noFill/>
          </a:ln>
        </p:spPr>
      </p:pic>
      <p:pic>
        <p:nvPicPr>
          <p:cNvPr id="532" name="Google Shape;532;p31"/>
          <p:cNvPicPr preferRelativeResize="0"/>
          <p:nvPr/>
        </p:nvPicPr>
        <p:blipFill>
          <a:blip r:embed="rId15">
            <a:alphaModFix/>
          </a:blip>
          <a:stretch>
            <a:fillRect/>
          </a:stretch>
        </p:blipFill>
        <p:spPr>
          <a:xfrm>
            <a:off x="5437388" y="1840690"/>
            <a:ext cx="333875" cy="384938"/>
          </a:xfrm>
          <a:prstGeom prst="rect">
            <a:avLst/>
          </a:prstGeom>
          <a:noFill/>
          <a:ln>
            <a:noFill/>
          </a:ln>
        </p:spPr>
      </p:pic>
      <p:pic>
        <p:nvPicPr>
          <p:cNvPr id="533" name="Google Shape;533;p31"/>
          <p:cNvPicPr preferRelativeResize="0"/>
          <p:nvPr/>
        </p:nvPicPr>
        <p:blipFill rotWithShape="1">
          <a:blip r:embed="rId16">
            <a:alphaModFix/>
          </a:blip>
          <a:srcRect b="0" l="0" r="85618" t="0"/>
          <a:stretch/>
        </p:blipFill>
        <p:spPr>
          <a:xfrm>
            <a:off x="6943175" y="1913819"/>
            <a:ext cx="333876" cy="336689"/>
          </a:xfrm>
          <a:prstGeom prst="rect">
            <a:avLst/>
          </a:prstGeom>
          <a:noFill/>
          <a:ln>
            <a:noFill/>
          </a:ln>
        </p:spPr>
      </p:pic>
      <p:pic>
        <p:nvPicPr>
          <p:cNvPr id="534" name="Google Shape;534;p31"/>
          <p:cNvPicPr preferRelativeResize="0"/>
          <p:nvPr/>
        </p:nvPicPr>
        <p:blipFill rotWithShape="1">
          <a:blip r:embed="rId17">
            <a:alphaModFix/>
          </a:blip>
          <a:srcRect b="35934" l="73137" r="0" t="35937"/>
          <a:stretch/>
        </p:blipFill>
        <p:spPr>
          <a:xfrm>
            <a:off x="7528600" y="1978594"/>
            <a:ext cx="376800" cy="207143"/>
          </a:xfrm>
          <a:prstGeom prst="rect">
            <a:avLst/>
          </a:prstGeom>
          <a:noFill/>
          <a:ln>
            <a:noFill/>
          </a:ln>
        </p:spPr>
      </p:pic>
      <p:pic>
        <p:nvPicPr>
          <p:cNvPr id="535" name="Google Shape;535;p31"/>
          <p:cNvPicPr preferRelativeResize="0"/>
          <p:nvPr/>
        </p:nvPicPr>
        <p:blipFill rotWithShape="1">
          <a:blip r:embed="rId18">
            <a:alphaModFix/>
          </a:blip>
          <a:srcRect b="0" l="0" r="81421" t="0"/>
          <a:stretch/>
        </p:blipFill>
        <p:spPr>
          <a:xfrm>
            <a:off x="8156950" y="1921835"/>
            <a:ext cx="376801" cy="320670"/>
          </a:xfrm>
          <a:prstGeom prst="rect">
            <a:avLst/>
          </a:prstGeom>
          <a:noFill/>
          <a:ln>
            <a:noFill/>
          </a:ln>
        </p:spPr>
      </p:pic>
      <p:pic>
        <p:nvPicPr>
          <p:cNvPr id="536" name="Google Shape;536;p31"/>
          <p:cNvPicPr preferRelativeResize="0"/>
          <p:nvPr/>
        </p:nvPicPr>
        <p:blipFill rotWithShape="1">
          <a:blip r:embed="rId18">
            <a:alphaModFix/>
          </a:blip>
          <a:srcRect b="0" l="0" r="81421" t="0"/>
          <a:stretch/>
        </p:blipFill>
        <p:spPr>
          <a:xfrm>
            <a:off x="5437388" y="2373550"/>
            <a:ext cx="376801" cy="320670"/>
          </a:xfrm>
          <a:prstGeom prst="rect">
            <a:avLst/>
          </a:prstGeom>
          <a:noFill/>
          <a:ln>
            <a:noFill/>
          </a:ln>
        </p:spPr>
      </p:pic>
      <p:pic>
        <p:nvPicPr>
          <p:cNvPr id="537" name="Google Shape;537;p31"/>
          <p:cNvPicPr preferRelativeResize="0"/>
          <p:nvPr/>
        </p:nvPicPr>
        <p:blipFill rotWithShape="1">
          <a:blip r:embed="rId19">
            <a:alphaModFix/>
          </a:blip>
          <a:srcRect b="35893" l="23138" r="23511" t="0"/>
          <a:stretch/>
        </p:blipFill>
        <p:spPr>
          <a:xfrm>
            <a:off x="5458874" y="2897193"/>
            <a:ext cx="333825" cy="315551"/>
          </a:xfrm>
          <a:prstGeom prst="rect">
            <a:avLst/>
          </a:prstGeom>
          <a:noFill/>
          <a:ln>
            <a:noFill/>
          </a:ln>
        </p:spPr>
      </p:pic>
      <p:pic>
        <p:nvPicPr>
          <p:cNvPr id="538" name="Google Shape;538;p31"/>
          <p:cNvPicPr preferRelativeResize="0"/>
          <p:nvPr/>
        </p:nvPicPr>
        <p:blipFill rotWithShape="1">
          <a:blip r:embed="rId20">
            <a:alphaModFix/>
          </a:blip>
          <a:srcRect b="0" l="14083" r="9830" t="0"/>
          <a:stretch/>
        </p:blipFill>
        <p:spPr>
          <a:xfrm>
            <a:off x="0" y="4433250"/>
            <a:ext cx="9144000" cy="129444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367B"/>
            </a:gs>
            <a:gs pos="100000">
              <a:srgbClr val="010101"/>
            </a:gs>
          </a:gsLst>
          <a:path path="circle">
            <a:fillToRect b="50%" l="50%" r="50%" t="50%"/>
          </a:path>
          <a:tileRect/>
        </a:gradFill>
      </p:bgPr>
    </p:bg>
    <p:spTree>
      <p:nvGrpSpPr>
        <p:cNvPr id="542" name="Shape 542"/>
        <p:cNvGrpSpPr/>
        <p:nvPr/>
      </p:nvGrpSpPr>
      <p:grpSpPr>
        <a:xfrm>
          <a:off x="0" y="0"/>
          <a:ext cx="0" cy="0"/>
          <a:chOff x="0" y="0"/>
          <a:chExt cx="0" cy="0"/>
        </a:xfrm>
      </p:grpSpPr>
      <p:pic>
        <p:nvPicPr>
          <p:cNvPr id="543" name="Google Shape;543;p32"/>
          <p:cNvPicPr preferRelativeResize="0"/>
          <p:nvPr/>
        </p:nvPicPr>
        <p:blipFill rotWithShape="1">
          <a:blip r:embed="rId3">
            <a:alphaModFix/>
          </a:blip>
          <a:srcRect b="0" l="14083" r="9830" t="0"/>
          <a:stretch/>
        </p:blipFill>
        <p:spPr>
          <a:xfrm>
            <a:off x="0" y="4661850"/>
            <a:ext cx="9144000" cy="1294440"/>
          </a:xfrm>
          <a:prstGeom prst="rect">
            <a:avLst/>
          </a:prstGeom>
          <a:noFill/>
          <a:ln>
            <a:noFill/>
          </a:ln>
        </p:spPr>
      </p:pic>
      <p:sp>
        <p:nvSpPr>
          <p:cNvPr id="544" name="Google Shape;544;p32"/>
          <p:cNvSpPr/>
          <p:nvPr/>
        </p:nvSpPr>
        <p:spPr>
          <a:xfrm>
            <a:off x="3660350" y="1283775"/>
            <a:ext cx="5038800" cy="3603300"/>
          </a:xfrm>
          <a:prstGeom prst="roundRect">
            <a:avLst>
              <a:gd fmla="val 5277" name="adj"/>
            </a:avLst>
          </a:prstGeom>
          <a:solidFill>
            <a:srgbClr val="00102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5" name="Google Shape;545;p32"/>
          <p:cNvSpPr txBox="1"/>
          <p:nvPr>
            <p:ph idx="1" type="body"/>
          </p:nvPr>
        </p:nvSpPr>
        <p:spPr>
          <a:xfrm>
            <a:off x="415000" y="1302375"/>
            <a:ext cx="3052500" cy="360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1200"/>
              </a:spcAft>
              <a:buSzPts val="1018"/>
              <a:buNone/>
            </a:pPr>
            <a:r>
              <a:rPr b="1" lang="en" sz="1865">
                <a:solidFill>
                  <a:srgbClr val="0275FF"/>
                </a:solidFill>
                <a:latin typeface="Inter"/>
                <a:ea typeface="Inter"/>
                <a:cs typeface="Inter"/>
                <a:sym typeface="Inter"/>
              </a:rPr>
              <a:t>Codified</a:t>
            </a:r>
            <a:endParaRPr sz="1195">
              <a:solidFill>
                <a:schemeClr val="lt1"/>
              </a:solidFill>
              <a:latin typeface="Inter"/>
              <a:ea typeface="Inter"/>
              <a:cs typeface="Inter"/>
              <a:sym typeface="Inter"/>
            </a:endParaRPr>
          </a:p>
        </p:txBody>
      </p:sp>
      <p:pic>
        <p:nvPicPr>
          <p:cNvPr id="546" name="Google Shape;546;p32"/>
          <p:cNvPicPr preferRelativeResize="0"/>
          <p:nvPr/>
        </p:nvPicPr>
        <p:blipFill>
          <a:blip r:embed="rId4">
            <a:alphaModFix/>
          </a:blip>
          <a:stretch>
            <a:fillRect/>
          </a:stretch>
        </p:blipFill>
        <p:spPr>
          <a:xfrm>
            <a:off x="3717401" y="1333225"/>
            <a:ext cx="4888701" cy="3433150"/>
          </a:xfrm>
          <a:prstGeom prst="rect">
            <a:avLst/>
          </a:prstGeom>
          <a:noFill/>
          <a:ln>
            <a:noFill/>
          </a:ln>
        </p:spPr>
      </p:pic>
      <p:sp>
        <p:nvSpPr>
          <p:cNvPr id="547" name="Google Shape;547;p32"/>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20">
                <a:solidFill>
                  <a:schemeClr val="lt1"/>
                </a:solidFill>
                <a:latin typeface="Inter"/>
                <a:ea typeface="Inter"/>
                <a:cs typeface="Inter"/>
                <a:sym typeface="Inter"/>
              </a:rPr>
              <a:t>Monitoring As Code</a:t>
            </a:r>
            <a:endParaRPr sz="3220">
              <a:solidFill>
                <a:schemeClr val="lt1"/>
              </a:solidFill>
              <a:latin typeface="Inter"/>
              <a:ea typeface="Inter"/>
              <a:cs typeface="Inter"/>
              <a:sym typeface="Inter"/>
            </a:endParaRPr>
          </a:p>
        </p:txBody>
      </p:sp>
      <p:sp>
        <p:nvSpPr>
          <p:cNvPr id="548" name="Google Shape;548;p32"/>
          <p:cNvSpPr txBox="1"/>
          <p:nvPr>
            <p:ph type="title"/>
          </p:nvPr>
        </p:nvSpPr>
        <p:spPr>
          <a:xfrm>
            <a:off x="311700" y="228400"/>
            <a:ext cx="8520600" cy="3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400">
                <a:solidFill>
                  <a:schemeClr val="accent1"/>
                </a:solidFill>
                <a:latin typeface="Inter"/>
                <a:ea typeface="Inter"/>
                <a:cs typeface="Inter"/>
                <a:sym typeface="Inter"/>
              </a:rPr>
              <a:t>WHY CHECKLY IS DIFFERENT</a:t>
            </a:r>
            <a:endParaRPr b="1" sz="1400">
              <a:solidFill>
                <a:schemeClr val="accent1"/>
              </a:solidFill>
              <a:latin typeface="Inter"/>
              <a:ea typeface="Inter"/>
              <a:cs typeface="Inter"/>
              <a:sym typeface="Inter"/>
            </a:endParaRPr>
          </a:p>
        </p:txBody>
      </p:sp>
      <p:sp>
        <p:nvSpPr>
          <p:cNvPr id="549" name="Google Shape;549;p32"/>
          <p:cNvSpPr txBox="1"/>
          <p:nvPr/>
        </p:nvSpPr>
        <p:spPr>
          <a:xfrm>
            <a:off x="415000" y="1555025"/>
            <a:ext cx="2917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1100">
                <a:solidFill>
                  <a:schemeClr val="lt1"/>
                </a:solidFill>
                <a:latin typeface="Inter"/>
                <a:ea typeface="Inter"/>
                <a:cs typeface="Inter"/>
                <a:sym typeface="Inter"/>
              </a:rPr>
              <a:t>Monitors are built using the code you use to test and build your app.</a:t>
            </a:r>
            <a:endParaRPr sz="1100">
              <a:solidFill>
                <a:schemeClr val="lt1"/>
              </a:solidFill>
              <a:latin typeface="Inter"/>
              <a:ea typeface="Inter"/>
              <a:cs typeface="Inter"/>
              <a:sym typeface="Inter"/>
            </a:endParaRPr>
          </a:p>
        </p:txBody>
      </p:sp>
      <p:sp>
        <p:nvSpPr>
          <p:cNvPr id="550" name="Google Shape;550;p32"/>
          <p:cNvSpPr txBox="1"/>
          <p:nvPr>
            <p:ph idx="1" type="body"/>
          </p:nvPr>
        </p:nvSpPr>
        <p:spPr>
          <a:xfrm>
            <a:off x="415000" y="2216775"/>
            <a:ext cx="3052500" cy="360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1200"/>
              </a:spcAft>
              <a:buSzPts val="1018"/>
              <a:buNone/>
            </a:pPr>
            <a:r>
              <a:rPr b="1" lang="en" sz="1865">
                <a:solidFill>
                  <a:srgbClr val="0275FF"/>
                </a:solidFill>
                <a:latin typeface="Inter"/>
                <a:ea typeface="Inter"/>
                <a:cs typeface="Inter"/>
                <a:sym typeface="Inter"/>
              </a:rPr>
              <a:t>Reusable</a:t>
            </a:r>
            <a:endParaRPr sz="1195">
              <a:solidFill>
                <a:schemeClr val="lt1"/>
              </a:solidFill>
              <a:latin typeface="Inter"/>
              <a:ea typeface="Inter"/>
              <a:cs typeface="Inter"/>
              <a:sym typeface="Inter"/>
            </a:endParaRPr>
          </a:p>
        </p:txBody>
      </p:sp>
      <p:sp>
        <p:nvSpPr>
          <p:cNvPr id="551" name="Google Shape;551;p32"/>
          <p:cNvSpPr txBox="1"/>
          <p:nvPr/>
        </p:nvSpPr>
        <p:spPr>
          <a:xfrm>
            <a:off x="415000" y="2469425"/>
            <a:ext cx="2917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1100">
                <a:solidFill>
                  <a:schemeClr val="lt1"/>
                </a:solidFill>
                <a:latin typeface="Inter"/>
                <a:ea typeface="Inter"/>
                <a:cs typeface="Inter"/>
                <a:sym typeface="Inter"/>
              </a:rPr>
              <a:t>Monitors can be reused across teams or applications.</a:t>
            </a:r>
            <a:endParaRPr sz="1100">
              <a:solidFill>
                <a:schemeClr val="lt1"/>
              </a:solidFill>
              <a:latin typeface="Inter"/>
              <a:ea typeface="Inter"/>
              <a:cs typeface="Inter"/>
              <a:sym typeface="Inter"/>
            </a:endParaRPr>
          </a:p>
        </p:txBody>
      </p:sp>
      <p:sp>
        <p:nvSpPr>
          <p:cNvPr id="552" name="Google Shape;552;p32"/>
          <p:cNvSpPr txBox="1"/>
          <p:nvPr>
            <p:ph idx="1" type="body"/>
          </p:nvPr>
        </p:nvSpPr>
        <p:spPr>
          <a:xfrm>
            <a:off x="415000" y="3131175"/>
            <a:ext cx="3052500" cy="360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1200"/>
              </a:spcAft>
              <a:buSzPts val="1018"/>
              <a:buNone/>
            </a:pPr>
            <a:r>
              <a:rPr b="1" lang="en" sz="1865">
                <a:solidFill>
                  <a:srgbClr val="0275FF"/>
                </a:solidFill>
                <a:latin typeface="Inter"/>
                <a:ea typeface="Inter"/>
                <a:cs typeface="Inter"/>
                <a:sym typeface="Inter"/>
              </a:rPr>
              <a:t>Version-Controlled</a:t>
            </a:r>
            <a:endParaRPr sz="1195">
              <a:solidFill>
                <a:schemeClr val="lt1"/>
              </a:solidFill>
              <a:latin typeface="Inter"/>
              <a:ea typeface="Inter"/>
              <a:cs typeface="Inter"/>
              <a:sym typeface="Inter"/>
            </a:endParaRPr>
          </a:p>
        </p:txBody>
      </p:sp>
      <p:sp>
        <p:nvSpPr>
          <p:cNvPr id="553" name="Google Shape;553;p32"/>
          <p:cNvSpPr txBox="1"/>
          <p:nvPr/>
        </p:nvSpPr>
        <p:spPr>
          <a:xfrm>
            <a:off x="415000" y="3383825"/>
            <a:ext cx="2917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1100">
                <a:solidFill>
                  <a:schemeClr val="lt1"/>
                </a:solidFill>
                <a:latin typeface="Inter"/>
                <a:ea typeface="Inter"/>
                <a:cs typeface="Inter"/>
                <a:sym typeface="Inter"/>
              </a:rPr>
              <a:t>Monitors are stored in Git to be reviewed, tested, and audited.</a:t>
            </a:r>
            <a:endParaRPr sz="1100">
              <a:solidFill>
                <a:schemeClr val="lt1"/>
              </a:solidFill>
              <a:latin typeface="Inter"/>
              <a:ea typeface="Inter"/>
              <a:cs typeface="Inter"/>
              <a:sym typeface="Inter"/>
            </a:endParaRPr>
          </a:p>
        </p:txBody>
      </p:sp>
      <p:sp>
        <p:nvSpPr>
          <p:cNvPr id="554" name="Google Shape;554;p32"/>
          <p:cNvSpPr txBox="1"/>
          <p:nvPr>
            <p:ph idx="1" type="body"/>
          </p:nvPr>
        </p:nvSpPr>
        <p:spPr>
          <a:xfrm>
            <a:off x="415000" y="4045575"/>
            <a:ext cx="3052500" cy="360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1200"/>
              </a:spcAft>
              <a:buSzPts val="1018"/>
              <a:buNone/>
            </a:pPr>
            <a:r>
              <a:rPr b="1" lang="en" sz="1865">
                <a:solidFill>
                  <a:srgbClr val="0275FF"/>
                </a:solidFill>
                <a:latin typeface="Inter"/>
                <a:ea typeface="Inter"/>
                <a:cs typeface="Inter"/>
                <a:sym typeface="Inter"/>
              </a:rPr>
              <a:t>AI-Ready</a:t>
            </a:r>
            <a:endParaRPr sz="1195">
              <a:solidFill>
                <a:schemeClr val="lt1"/>
              </a:solidFill>
              <a:latin typeface="Inter"/>
              <a:ea typeface="Inter"/>
              <a:cs typeface="Inter"/>
              <a:sym typeface="Inter"/>
            </a:endParaRPr>
          </a:p>
        </p:txBody>
      </p:sp>
      <p:sp>
        <p:nvSpPr>
          <p:cNvPr id="555" name="Google Shape;555;p32"/>
          <p:cNvSpPr txBox="1"/>
          <p:nvPr/>
        </p:nvSpPr>
        <p:spPr>
          <a:xfrm>
            <a:off x="415000" y="4298225"/>
            <a:ext cx="2917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sz="1100">
                <a:solidFill>
                  <a:schemeClr val="lt1"/>
                </a:solidFill>
                <a:latin typeface="Inter"/>
                <a:ea typeface="Inter"/>
                <a:cs typeface="Inter"/>
                <a:sym typeface="Inter"/>
              </a:rPr>
              <a:t>Monitors are codified, ready to be used with tools like Cursor and Claude</a:t>
            </a:r>
            <a:endParaRPr sz="1100">
              <a:solidFill>
                <a:schemeClr val="lt1"/>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 name="Shape 63"/>
        <p:cNvGrpSpPr/>
        <p:nvPr/>
      </p:nvGrpSpPr>
      <p:grpSpPr>
        <a:xfrm>
          <a:off x="0" y="0"/>
          <a:ext cx="0" cy="0"/>
          <a:chOff x="0" y="0"/>
          <a:chExt cx="0" cy="0"/>
        </a:xfrm>
      </p:grpSpPr>
      <p:sp>
        <p:nvSpPr>
          <p:cNvPr id="64" name="Google Shape;64;p15"/>
          <p:cNvSpPr/>
          <p:nvPr/>
        </p:nvSpPr>
        <p:spPr>
          <a:xfrm>
            <a:off x="10375" y="0"/>
            <a:ext cx="1305900" cy="5143500"/>
          </a:xfrm>
          <a:prstGeom prst="rect">
            <a:avLst/>
          </a:prstGeom>
          <a:gradFill>
            <a:gsLst>
              <a:gs pos="0">
                <a:srgbClr val="004594"/>
              </a:gs>
              <a:gs pos="100000">
                <a:srgbClr val="020810"/>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15"/>
          <p:cNvSpPr txBox="1"/>
          <p:nvPr>
            <p:ph type="title"/>
          </p:nvPr>
        </p:nvSpPr>
        <p:spPr>
          <a:xfrm rot="-5400000">
            <a:off x="-598025" y="2116538"/>
            <a:ext cx="2522700" cy="748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3200">
                <a:solidFill>
                  <a:srgbClr val="FFFFFF"/>
                </a:solidFill>
                <a:latin typeface="Inter"/>
                <a:ea typeface="Inter"/>
                <a:cs typeface="Inter"/>
                <a:sym typeface="Inter"/>
              </a:rPr>
              <a:t>At A Glance</a:t>
            </a:r>
            <a:endParaRPr sz="3200">
              <a:solidFill>
                <a:srgbClr val="FFFFFF"/>
              </a:solidFill>
              <a:latin typeface="Inter"/>
              <a:ea typeface="Inter"/>
              <a:cs typeface="Inter"/>
              <a:sym typeface="Inter"/>
            </a:endParaRPr>
          </a:p>
        </p:txBody>
      </p:sp>
      <p:pic>
        <p:nvPicPr>
          <p:cNvPr id="66" name="Google Shape;66;p15"/>
          <p:cNvPicPr preferRelativeResize="0"/>
          <p:nvPr/>
        </p:nvPicPr>
        <p:blipFill>
          <a:blip r:embed="rId3">
            <a:alphaModFix/>
          </a:blip>
          <a:stretch>
            <a:fillRect/>
          </a:stretch>
        </p:blipFill>
        <p:spPr>
          <a:xfrm rot="-5400000">
            <a:off x="457580" y="581963"/>
            <a:ext cx="411480" cy="411480"/>
          </a:xfrm>
          <a:prstGeom prst="rect">
            <a:avLst/>
          </a:prstGeom>
          <a:noFill/>
          <a:ln>
            <a:noFill/>
          </a:ln>
        </p:spPr>
      </p:pic>
      <p:sp>
        <p:nvSpPr>
          <p:cNvPr id="67" name="Google Shape;67;p15"/>
          <p:cNvSpPr txBox="1"/>
          <p:nvPr/>
        </p:nvSpPr>
        <p:spPr>
          <a:xfrm>
            <a:off x="2298975" y="206965"/>
            <a:ext cx="2208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Inter"/>
                <a:ea typeface="Inter"/>
                <a:cs typeface="Inter"/>
                <a:sym typeface="Inter"/>
              </a:rPr>
              <a:t>1100+</a:t>
            </a:r>
            <a:endParaRPr b="1" sz="2000">
              <a:solidFill>
                <a:schemeClr val="dk2"/>
              </a:solidFill>
              <a:latin typeface="Inter"/>
              <a:ea typeface="Inter"/>
              <a:cs typeface="Inter"/>
              <a:sym typeface="Inter"/>
            </a:endParaRPr>
          </a:p>
          <a:p>
            <a:pPr indent="0" lvl="0" marL="0" rtl="0" algn="l">
              <a:spcBef>
                <a:spcPts val="0"/>
              </a:spcBef>
              <a:spcAft>
                <a:spcPts val="0"/>
              </a:spcAft>
              <a:buNone/>
            </a:pPr>
            <a:r>
              <a:rPr lang="en" sz="1800">
                <a:solidFill>
                  <a:schemeClr val="dk2"/>
                </a:solidFill>
                <a:latin typeface="Inter"/>
                <a:ea typeface="Inter"/>
                <a:cs typeface="Inter"/>
                <a:sym typeface="Inter"/>
              </a:rPr>
              <a:t>Paying Customers</a:t>
            </a:r>
            <a:endParaRPr sz="1800">
              <a:solidFill>
                <a:schemeClr val="dk2"/>
              </a:solidFill>
              <a:latin typeface="Inter"/>
              <a:ea typeface="Inter"/>
              <a:cs typeface="Inter"/>
              <a:sym typeface="Inter"/>
            </a:endParaRPr>
          </a:p>
        </p:txBody>
      </p:sp>
      <p:sp>
        <p:nvSpPr>
          <p:cNvPr id="68" name="Google Shape;68;p15"/>
          <p:cNvSpPr txBox="1"/>
          <p:nvPr/>
        </p:nvSpPr>
        <p:spPr>
          <a:xfrm>
            <a:off x="2298975" y="1121365"/>
            <a:ext cx="2208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Inter"/>
                <a:ea typeface="Inter"/>
                <a:cs typeface="Inter"/>
                <a:sym typeface="Inter"/>
              </a:rPr>
              <a:t>$20 Million</a:t>
            </a:r>
            <a:endParaRPr b="1" sz="2000">
              <a:solidFill>
                <a:schemeClr val="dk2"/>
              </a:solidFill>
              <a:latin typeface="Inter"/>
              <a:ea typeface="Inter"/>
              <a:cs typeface="Inter"/>
              <a:sym typeface="Inter"/>
            </a:endParaRPr>
          </a:p>
          <a:p>
            <a:pPr indent="0" lvl="0" marL="0" rtl="0" algn="l">
              <a:spcBef>
                <a:spcPts val="0"/>
              </a:spcBef>
              <a:spcAft>
                <a:spcPts val="0"/>
              </a:spcAft>
              <a:buNone/>
            </a:pPr>
            <a:r>
              <a:rPr lang="en" sz="1800">
                <a:solidFill>
                  <a:schemeClr val="dk2"/>
                </a:solidFill>
                <a:latin typeface="Inter"/>
                <a:ea typeface="Inter"/>
                <a:cs typeface="Inter"/>
                <a:sym typeface="Inter"/>
              </a:rPr>
              <a:t>Series B</a:t>
            </a:r>
            <a:endParaRPr sz="1800">
              <a:solidFill>
                <a:schemeClr val="dk2"/>
              </a:solidFill>
              <a:latin typeface="Inter"/>
              <a:ea typeface="Inter"/>
              <a:cs typeface="Inter"/>
              <a:sym typeface="Inter"/>
            </a:endParaRPr>
          </a:p>
        </p:txBody>
      </p:sp>
      <p:sp>
        <p:nvSpPr>
          <p:cNvPr id="69" name="Google Shape;69;p15"/>
          <p:cNvSpPr txBox="1"/>
          <p:nvPr/>
        </p:nvSpPr>
        <p:spPr>
          <a:xfrm>
            <a:off x="5891500" y="206975"/>
            <a:ext cx="25227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Inter"/>
                <a:ea typeface="Inter"/>
                <a:cs typeface="Inter"/>
                <a:sym typeface="Inter"/>
              </a:rPr>
              <a:t>2024</a:t>
            </a:r>
            <a:endParaRPr b="1" sz="2000">
              <a:solidFill>
                <a:schemeClr val="dk2"/>
              </a:solidFill>
              <a:latin typeface="Inter"/>
              <a:ea typeface="Inter"/>
              <a:cs typeface="Inter"/>
              <a:sym typeface="Inter"/>
            </a:endParaRPr>
          </a:p>
          <a:p>
            <a:pPr indent="0" lvl="0" marL="0" rtl="0" algn="l">
              <a:spcBef>
                <a:spcPts val="0"/>
              </a:spcBef>
              <a:spcAft>
                <a:spcPts val="0"/>
              </a:spcAft>
              <a:buNone/>
            </a:pPr>
            <a:r>
              <a:rPr lang="en" sz="1800">
                <a:solidFill>
                  <a:schemeClr val="dk2"/>
                </a:solidFill>
                <a:latin typeface="Inter"/>
                <a:ea typeface="Inter"/>
                <a:cs typeface="Inter"/>
                <a:sym typeface="Inter"/>
              </a:rPr>
              <a:t>Gartner Cool Vendor</a:t>
            </a:r>
            <a:endParaRPr sz="1800">
              <a:solidFill>
                <a:schemeClr val="dk2"/>
              </a:solidFill>
              <a:latin typeface="Inter"/>
              <a:ea typeface="Inter"/>
              <a:cs typeface="Inter"/>
              <a:sym typeface="Inter"/>
            </a:endParaRPr>
          </a:p>
        </p:txBody>
      </p:sp>
      <p:sp>
        <p:nvSpPr>
          <p:cNvPr id="70" name="Google Shape;70;p15"/>
          <p:cNvSpPr txBox="1"/>
          <p:nvPr/>
        </p:nvSpPr>
        <p:spPr>
          <a:xfrm>
            <a:off x="5891500" y="1121375"/>
            <a:ext cx="28491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Inter"/>
                <a:ea typeface="Inter"/>
                <a:cs typeface="Inter"/>
                <a:sym typeface="Inter"/>
              </a:rPr>
              <a:t>Monitoring as Code</a:t>
            </a:r>
            <a:endParaRPr b="1" sz="2000">
              <a:solidFill>
                <a:schemeClr val="dk2"/>
              </a:solidFill>
              <a:latin typeface="Inter"/>
              <a:ea typeface="Inter"/>
              <a:cs typeface="Inter"/>
              <a:sym typeface="Inter"/>
            </a:endParaRPr>
          </a:p>
          <a:p>
            <a:pPr indent="0" lvl="0" marL="0" rtl="0" algn="l">
              <a:spcBef>
                <a:spcPts val="0"/>
              </a:spcBef>
              <a:spcAft>
                <a:spcPts val="0"/>
              </a:spcAft>
              <a:buNone/>
            </a:pPr>
            <a:r>
              <a:rPr lang="en" sz="1800">
                <a:solidFill>
                  <a:schemeClr val="dk2"/>
                </a:solidFill>
                <a:latin typeface="Inter"/>
                <a:ea typeface="Inter"/>
                <a:cs typeface="Inter"/>
                <a:sym typeface="Inter"/>
              </a:rPr>
              <a:t>Gartner Hype Cycle</a:t>
            </a:r>
            <a:endParaRPr sz="1800">
              <a:solidFill>
                <a:schemeClr val="dk2"/>
              </a:solidFill>
              <a:latin typeface="Inter"/>
              <a:ea typeface="Inter"/>
              <a:cs typeface="Inter"/>
              <a:sym typeface="Inter"/>
            </a:endParaRPr>
          </a:p>
        </p:txBody>
      </p:sp>
      <p:pic>
        <p:nvPicPr>
          <p:cNvPr id="71" name="Google Shape;71;p15"/>
          <p:cNvPicPr preferRelativeResize="0"/>
          <p:nvPr/>
        </p:nvPicPr>
        <p:blipFill>
          <a:blip r:embed="rId4">
            <a:alphaModFix/>
          </a:blip>
          <a:stretch>
            <a:fillRect/>
          </a:stretch>
        </p:blipFill>
        <p:spPr>
          <a:xfrm>
            <a:off x="5490575" y="370684"/>
            <a:ext cx="340649" cy="411475"/>
          </a:xfrm>
          <a:prstGeom prst="rect">
            <a:avLst/>
          </a:prstGeom>
          <a:noFill/>
          <a:ln>
            <a:noFill/>
          </a:ln>
        </p:spPr>
      </p:pic>
      <p:pic>
        <p:nvPicPr>
          <p:cNvPr id="72" name="Google Shape;72;p15"/>
          <p:cNvPicPr preferRelativeResize="0"/>
          <p:nvPr/>
        </p:nvPicPr>
        <p:blipFill>
          <a:blip r:embed="rId4">
            <a:alphaModFix/>
          </a:blip>
          <a:stretch>
            <a:fillRect/>
          </a:stretch>
        </p:blipFill>
        <p:spPr>
          <a:xfrm>
            <a:off x="5490575" y="1285097"/>
            <a:ext cx="340649" cy="411475"/>
          </a:xfrm>
          <a:prstGeom prst="rect">
            <a:avLst/>
          </a:prstGeom>
          <a:noFill/>
          <a:ln>
            <a:noFill/>
          </a:ln>
        </p:spPr>
      </p:pic>
      <p:pic>
        <p:nvPicPr>
          <p:cNvPr id="73" name="Google Shape;73;p15"/>
          <p:cNvPicPr preferRelativeResize="0"/>
          <p:nvPr/>
        </p:nvPicPr>
        <p:blipFill>
          <a:blip r:embed="rId4">
            <a:alphaModFix/>
          </a:blip>
          <a:stretch>
            <a:fillRect/>
          </a:stretch>
        </p:blipFill>
        <p:spPr>
          <a:xfrm>
            <a:off x="1913050" y="370684"/>
            <a:ext cx="340649" cy="411475"/>
          </a:xfrm>
          <a:prstGeom prst="rect">
            <a:avLst/>
          </a:prstGeom>
          <a:noFill/>
          <a:ln>
            <a:noFill/>
          </a:ln>
        </p:spPr>
      </p:pic>
      <p:pic>
        <p:nvPicPr>
          <p:cNvPr id="74" name="Google Shape;74;p15"/>
          <p:cNvPicPr preferRelativeResize="0"/>
          <p:nvPr/>
        </p:nvPicPr>
        <p:blipFill>
          <a:blip r:embed="rId4">
            <a:alphaModFix/>
          </a:blip>
          <a:stretch>
            <a:fillRect/>
          </a:stretch>
        </p:blipFill>
        <p:spPr>
          <a:xfrm>
            <a:off x="1913050" y="1285097"/>
            <a:ext cx="340649" cy="411475"/>
          </a:xfrm>
          <a:prstGeom prst="rect">
            <a:avLst/>
          </a:prstGeom>
          <a:noFill/>
          <a:ln>
            <a:noFill/>
          </a:ln>
        </p:spPr>
      </p:pic>
      <p:pic>
        <p:nvPicPr>
          <p:cNvPr id="75" name="Google Shape;75;p15"/>
          <p:cNvPicPr preferRelativeResize="0"/>
          <p:nvPr/>
        </p:nvPicPr>
        <p:blipFill>
          <a:blip r:embed="rId3">
            <a:alphaModFix/>
          </a:blip>
          <a:stretch>
            <a:fillRect/>
          </a:stretch>
        </p:blipFill>
        <p:spPr>
          <a:xfrm rot="-5400000">
            <a:off x="457593" y="3987838"/>
            <a:ext cx="411480" cy="411480"/>
          </a:xfrm>
          <a:prstGeom prst="rect">
            <a:avLst/>
          </a:prstGeom>
          <a:noFill/>
          <a:ln>
            <a:noFill/>
          </a:ln>
        </p:spPr>
      </p:pic>
      <p:sp>
        <p:nvSpPr>
          <p:cNvPr id="76" name="Google Shape;76;p15"/>
          <p:cNvSpPr txBox="1"/>
          <p:nvPr/>
        </p:nvSpPr>
        <p:spPr>
          <a:xfrm>
            <a:off x="1913050" y="2938843"/>
            <a:ext cx="272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rPr>
              <a:t>CUSTOMERS</a:t>
            </a:r>
            <a:endParaRPr b="1" sz="1200">
              <a:solidFill>
                <a:schemeClr val="dk2"/>
              </a:solidFill>
            </a:endParaRPr>
          </a:p>
        </p:txBody>
      </p:sp>
      <p:cxnSp>
        <p:nvCxnSpPr>
          <p:cNvPr id="77" name="Google Shape;77;p15"/>
          <p:cNvCxnSpPr/>
          <p:nvPr/>
        </p:nvCxnSpPr>
        <p:spPr>
          <a:xfrm>
            <a:off x="1989250" y="3275893"/>
            <a:ext cx="2991000" cy="0"/>
          </a:xfrm>
          <a:prstGeom prst="straightConnector1">
            <a:avLst/>
          </a:prstGeom>
          <a:noFill/>
          <a:ln cap="flat" cmpd="sng" w="9525">
            <a:solidFill>
              <a:schemeClr val="dk2"/>
            </a:solidFill>
            <a:prstDash val="solid"/>
            <a:round/>
            <a:headEnd len="med" w="med" type="none"/>
            <a:tailEnd len="med" w="med" type="none"/>
          </a:ln>
        </p:spPr>
      </p:cxnSp>
      <p:sp>
        <p:nvSpPr>
          <p:cNvPr id="78" name="Google Shape;78;p15"/>
          <p:cNvSpPr txBox="1"/>
          <p:nvPr/>
        </p:nvSpPr>
        <p:spPr>
          <a:xfrm>
            <a:off x="5494450" y="2938843"/>
            <a:ext cx="272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rPr>
              <a:t>INVESTORS</a:t>
            </a:r>
            <a:endParaRPr b="1" sz="1200">
              <a:solidFill>
                <a:schemeClr val="dk2"/>
              </a:solidFill>
            </a:endParaRPr>
          </a:p>
        </p:txBody>
      </p:sp>
      <p:cxnSp>
        <p:nvCxnSpPr>
          <p:cNvPr id="79" name="Google Shape;79;p15"/>
          <p:cNvCxnSpPr/>
          <p:nvPr/>
        </p:nvCxnSpPr>
        <p:spPr>
          <a:xfrm>
            <a:off x="5570650" y="3275893"/>
            <a:ext cx="3006900" cy="0"/>
          </a:xfrm>
          <a:prstGeom prst="straightConnector1">
            <a:avLst/>
          </a:prstGeom>
          <a:noFill/>
          <a:ln cap="flat" cmpd="sng" w="9525">
            <a:solidFill>
              <a:schemeClr val="dk2"/>
            </a:solidFill>
            <a:prstDash val="solid"/>
            <a:round/>
            <a:headEnd len="med" w="med" type="none"/>
            <a:tailEnd len="med" w="med" type="none"/>
          </a:ln>
        </p:spPr>
      </p:cxnSp>
      <p:sp>
        <p:nvSpPr>
          <p:cNvPr id="80" name="Google Shape;80;p15"/>
          <p:cNvSpPr txBox="1"/>
          <p:nvPr/>
        </p:nvSpPr>
        <p:spPr>
          <a:xfrm>
            <a:off x="2298975" y="2035775"/>
            <a:ext cx="2725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Inter"/>
                <a:ea typeface="Inter"/>
                <a:cs typeface="Inter"/>
                <a:sym typeface="Inter"/>
              </a:rPr>
              <a:t>SOC2</a:t>
            </a:r>
            <a:endParaRPr b="1" sz="2000">
              <a:solidFill>
                <a:schemeClr val="dk2"/>
              </a:solidFill>
              <a:latin typeface="Inter"/>
              <a:ea typeface="Inter"/>
              <a:cs typeface="Inter"/>
              <a:sym typeface="Inter"/>
            </a:endParaRPr>
          </a:p>
          <a:p>
            <a:pPr indent="0" lvl="0" marL="0" rtl="0" algn="l">
              <a:spcBef>
                <a:spcPts val="0"/>
              </a:spcBef>
              <a:spcAft>
                <a:spcPts val="0"/>
              </a:spcAft>
              <a:buNone/>
            </a:pPr>
            <a:r>
              <a:rPr lang="en" sz="1800">
                <a:solidFill>
                  <a:schemeClr val="dk2"/>
                </a:solidFill>
                <a:latin typeface="Inter"/>
                <a:ea typeface="Inter"/>
                <a:cs typeface="Inter"/>
                <a:sym typeface="Inter"/>
              </a:rPr>
              <a:t>Enterprise-ready</a:t>
            </a:r>
            <a:endParaRPr sz="1800">
              <a:solidFill>
                <a:schemeClr val="dk2"/>
              </a:solidFill>
              <a:latin typeface="Inter"/>
              <a:ea typeface="Inter"/>
              <a:cs typeface="Inter"/>
              <a:sym typeface="Inter"/>
            </a:endParaRPr>
          </a:p>
        </p:txBody>
      </p:sp>
      <p:sp>
        <p:nvSpPr>
          <p:cNvPr id="81" name="Google Shape;81;p15"/>
          <p:cNvSpPr txBox="1"/>
          <p:nvPr/>
        </p:nvSpPr>
        <p:spPr>
          <a:xfrm>
            <a:off x="5891500" y="2035775"/>
            <a:ext cx="25227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Inter"/>
                <a:ea typeface="Inter"/>
                <a:cs typeface="Inter"/>
                <a:sym typeface="Inter"/>
              </a:rPr>
              <a:t>Fully Remote</a:t>
            </a:r>
            <a:endParaRPr b="1" sz="2000">
              <a:solidFill>
                <a:schemeClr val="dk2"/>
              </a:solidFill>
              <a:latin typeface="Inter"/>
              <a:ea typeface="Inter"/>
              <a:cs typeface="Inter"/>
              <a:sym typeface="Inter"/>
            </a:endParaRPr>
          </a:p>
          <a:p>
            <a:pPr indent="0" lvl="0" marL="0" rtl="0" algn="l">
              <a:spcBef>
                <a:spcPts val="0"/>
              </a:spcBef>
              <a:spcAft>
                <a:spcPts val="0"/>
              </a:spcAft>
              <a:buNone/>
            </a:pPr>
            <a:r>
              <a:rPr lang="en" sz="1800">
                <a:solidFill>
                  <a:schemeClr val="dk2"/>
                </a:solidFill>
                <a:latin typeface="Inter"/>
                <a:ea typeface="Inter"/>
                <a:cs typeface="Inter"/>
                <a:sym typeface="Inter"/>
              </a:rPr>
              <a:t>17+ Countries</a:t>
            </a:r>
            <a:endParaRPr sz="1800">
              <a:solidFill>
                <a:schemeClr val="dk2"/>
              </a:solidFill>
              <a:latin typeface="Inter"/>
              <a:ea typeface="Inter"/>
              <a:cs typeface="Inter"/>
              <a:sym typeface="Inter"/>
            </a:endParaRPr>
          </a:p>
        </p:txBody>
      </p:sp>
      <p:pic>
        <p:nvPicPr>
          <p:cNvPr id="82" name="Google Shape;82;p15"/>
          <p:cNvPicPr preferRelativeResize="0"/>
          <p:nvPr/>
        </p:nvPicPr>
        <p:blipFill>
          <a:blip r:embed="rId4">
            <a:alphaModFix/>
          </a:blip>
          <a:stretch>
            <a:fillRect/>
          </a:stretch>
        </p:blipFill>
        <p:spPr>
          <a:xfrm>
            <a:off x="5490575" y="2199497"/>
            <a:ext cx="340649" cy="411475"/>
          </a:xfrm>
          <a:prstGeom prst="rect">
            <a:avLst/>
          </a:prstGeom>
          <a:noFill/>
          <a:ln>
            <a:noFill/>
          </a:ln>
        </p:spPr>
      </p:pic>
      <p:pic>
        <p:nvPicPr>
          <p:cNvPr id="83" name="Google Shape;83;p15"/>
          <p:cNvPicPr preferRelativeResize="0"/>
          <p:nvPr/>
        </p:nvPicPr>
        <p:blipFill>
          <a:blip r:embed="rId4">
            <a:alphaModFix/>
          </a:blip>
          <a:stretch>
            <a:fillRect/>
          </a:stretch>
        </p:blipFill>
        <p:spPr>
          <a:xfrm>
            <a:off x="1913050" y="2199497"/>
            <a:ext cx="340649" cy="411475"/>
          </a:xfrm>
          <a:prstGeom prst="rect">
            <a:avLst/>
          </a:prstGeom>
          <a:noFill/>
          <a:ln>
            <a:noFill/>
          </a:ln>
        </p:spPr>
      </p:pic>
      <p:pic>
        <p:nvPicPr>
          <p:cNvPr id="84" name="Google Shape;84;p15"/>
          <p:cNvPicPr preferRelativeResize="0"/>
          <p:nvPr/>
        </p:nvPicPr>
        <p:blipFill>
          <a:blip r:embed="rId5">
            <a:alphaModFix/>
          </a:blip>
          <a:stretch>
            <a:fillRect/>
          </a:stretch>
        </p:blipFill>
        <p:spPr>
          <a:xfrm>
            <a:off x="5570650" y="3610730"/>
            <a:ext cx="542453" cy="171300"/>
          </a:xfrm>
          <a:prstGeom prst="rect">
            <a:avLst/>
          </a:prstGeom>
          <a:noFill/>
          <a:ln>
            <a:noFill/>
          </a:ln>
        </p:spPr>
      </p:pic>
      <p:pic>
        <p:nvPicPr>
          <p:cNvPr id="85" name="Google Shape;85;p15"/>
          <p:cNvPicPr preferRelativeResize="0"/>
          <p:nvPr/>
        </p:nvPicPr>
        <p:blipFill>
          <a:blip r:embed="rId6">
            <a:alphaModFix/>
          </a:blip>
          <a:stretch>
            <a:fillRect/>
          </a:stretch>
        </p:blipFill>
        <p:spPr>
          <a:xfrm>
            <a:off x="7218116" y="3490634"/>
            <a:ext cx="411475" cy="411475"/>
          </a:xfrm>
          <a:prstGeom prst="rect">
            <a:avLst/>
          </a:prstGeom>
          <a:noFill/>
          <a:ln>
            <a:noFill/>
          </a:ln>
        </p:spPr>
      </p:pic>
      <p:pic>
        <p:nvPicPr>
          <p:cNvPr id="86" name="Google Shape;86;p15"/>
          <p:cNvPicPr preferRelativeResize="0"/>
          <p:nvPr/>
        </p:nvPicPr>
        <p:blipFill>
          <a:blip r:embed="rId7">
            <a:alphaModFix/>
          </a:blip>
          <a:stretch>
            <a:fillRect/>
          </a:stretch>
        </p:blipFill>
        <p:spPr>
          <a:xfrm>
            <a:off x="6261725" y="3579398"/>
            <a:ext cx="807764" cy="233975"/>
          </a:xfrm>
          <a:prstGeom prst="rect">
            <a:avLst/>
          </a:prstGeom>
          <a:noFill/>
          <a:ln>
            <a:noFill/>
          </a:ln>
        </p:spPr>
      </p:pic>
      <p:pic>
        <p:nvPicPr>
          <p:cNvPr id="87" name="Google Shape;87;p15"/>
          <p:cNvPicPr preferRelativeResize="0"/>
          <p:nvPr/>
        </p:nvPicPr>
        <p:blipFill>
          <a:blip r:embed="rId8">
            <a:alphaModFix/>
          </a:blip>
          <a:stretch>
            <a:fillRect/>
          </a:stretch>
        </p:blipFill>
        <p:spPr>
          <a:xfrm>
            <a:off x="7778216" y="3579385"/>
            <a:ext cx="748200" cy="233983"/>
          </a:xfrm>
          <a:prstGeom prst="rect">
            <a:avLst/>
          </a:prstGeom>
          <a:noFill/>
          <a:ln>
            <a:noFill/>
          </a:ln>
        </p:spPr>
      </p:pic>
      <p:pic>
        <p:nvPicPr>
          <p:cNvPr id="88" name="Google Shape;88;p15"/>
          <p:cNvPicPr preferRelativeResize="0"/>
          <p:nvPr/>
        </p:nvPicPr>
        <p:blipFill>
          <a:blip r:embed="rId9">
            <a:alphaModFix/>
          </a:blip>
          <a:stretch>
            <a:fillRect/>
          </a:stretch>
        </p:blipFill>
        <p:spPr>
          <a:xfrm>
            <a:off x="2046309" y="3412859"/>
            <a:ext cx="996915" cy="184975"/>
          </a:xfrm>
          <a:prstGeom prst="rect">
            <a:avLst/>
          </a:prstGeom>
          <a:noFill/>
          <a:ln>
            <a:noFill/>
          </a:ln>
        </p:spPr>
      </p:pic>
      <p:pic>
        <p:nvPicPr>
          <p:cNvPr id="89" name="Google Shape;89;p15"/>
          <p:cNvPicPr preferRelativeResize="0"/>
          <p:nvPr/>
        </p:nvPicPr>
        <p:blipFill>
          <a:blip r:embed="rId10">
            <a:alphaModFix/>
          </a:blip>
          <a:stretch>
            <a:fillRect/>
          </a:stretch>
        </p:blipFill>
        <p:spPr>
          <a:xfrm>
            <a:off x="3091288" y="3417751"/>
            <a:ext cx="624251" cy="142959"/>
          </a:xfrm>
          <a:prstGeom prst="rect">
            <a:avLst/>
          </a:prstGeom>
          <a:noFill/>
          <a:ln>
            <a:noFill/>
          </a:ln>
        </p:spPr>
      </p:pic>
      <p:pic>
        <p:nvPicPr>
          <p:cNvPr id="90" name="Google Shape;90;p15"/>
          <p:cNvPicPr preferRelativeResize="0"/>
          <p:nvPr/>
        </p:nvPicPr>
        <p:blipFill>
          <a:blip r:embed="rId11">
            <a:alphaModFix/>
          </a:blip>
          <a:stretch>
            <a:fillRect/>
          </a:stretch>
        </p:blipFill>
        <p:spPr>
          <a:xfrm>
            <a:off x="3823475" y="3411968"/>
            <a:ext cx="608584" cy="154525"/>
          </a:xfrm>
          <a:prstGeom prst="rect">
            <a:avLst/>
          </a:prstGeom>
          <a:noFill/>
          <a:ln>
            <a:noFill/>
          </a:ln>
        </p:spPr>
      </p:pic>
      <p:pic>
        <p:nvPicPr>
          <p:cNvPr id="91" name="Google Shape;91;p15"/>
          <p:cNvPicPr preferRelativeResize="0"/>
          <p:nvPr/>
        </p:nvPicPr>
        <p:blipFill>
          <a:blip r:embed="rId12">
            <a:alphaModFix/>
          </a:blip>
          <a:stretch>
            <a:fillRect/>
          </a:stretch>
        </p:blipFill>
        <p:spPr>
          <a:xfrm>
            <a:off x="1991875" y="3709309"/>
            <a:ext cx="542450" cy="141014"/>
          </a:xfrm>
          <a:prstGeom prst="rect">
            <a:avLst/>
          </a:prstGeom>
          <a:noFill/>
          <a:ln>
            <a:noFill/>
          </a:ln>
        </p:spPr>
      </p:pic>
      <p:pic>
        <p:nvPicPr>
          <p:cNvPr id="92" name="Google Shape;92;p15"/>
          <p:cNvPicPr preferRelativeResize="0"/>
          <p:nvPr/>
        </p:nvPicPr>
        <p:blipFill>
          <a:blip r:embed="rId13">
            <a:alphaModFix/>
          </a:blip>
          <a:stretch>
            <a:fillRect/>
          </a:stretch>
        </p:blipFill>
        <p:spPr>
          <a:xfrm>
            <a:off x="2625923" y="3702554"/>
            <a:ext cx="925312" cy="154525"/>
          </a:xfrm>
          <a:prstGeom prst="rect">
            <a:avLst/>
          </a:prstGeom>
          <a:noFill/>
          <a:ln>
            <a:noFill/>
          </a:ln>
        </p:spPr>
      </p:pic>
      <p:pic>
        <p:nvPicPr>
          <p:cNvPr id="93" name="Google Shape;93;p15"/>
          <p:cNvPicPr preferRelativeResize="0"/>
          <p:nvPr/>
        </p:nvPicPr>
        <p:blipFill rotWithShape="1">
          <a:blip r:embed="rId14">
            <a:alphaModFix/>
          </a:blip>
          <a:srcRect b="17113" l="0" r="0" t="17113"/>
          <a:stretch/>
        </p:blipFill>
        <p:spPr>
          <a:xfrm>
            <a:off x="3593650" y="3702554"/>
            <a:ext cx="674749" cy="154525"/>
          </a:xfrm>
          <a:prstGeom prst="rect">
            <a:avLst/>
          </a:prstGeom>
          <a:noFill/>
          <a:ln>
            <a:noFill/>
          </a:ln>
        </p:spPr>
      </p:pic>
      <p:pic>
        <p:nvPicPr>
          <p:cNvPr id="94" name="Google Shape;94;p15"/>
          <p:cNvPicPr preferRelativeResize="0"/>
          <p:nvPr/>
        </p:nvPicPr>
        <p:blipFill rotWithShape="1">
          <a:blip r:embed="rId15">
            <a:alphaModFix/>
          </a:blip>
          <a:srcRect b="25248" l="0" r="0" t="25243"/>
          <a:stretch/>
        </p:blipFill>
        <p:spPr>
          <a:xfrm>
            <a:off x="2783175" y="3981675"/>
            <a:ext cx="807775" cy="199954"/>
          </a:xfrm>
          <a:prstGeom prst="rect">
            <a:avLst/>
          </a:prstGeom>
          <a:noFill/>
          <a:ln>
            <a:noFill/>
          </a:ln>
        </p:spPr>
      </p:pic>
      <p:pic>
        <p:nvPicPr>
          <p:cNvPr id="95" name="Google Shape;95;p15"/>
          <p:cNvPicPr preferRelativeResize="0"/>
          <p:nvPr/>
        </p:nvPicPr>
        <p:blipFill>
          <a:blip r:embed="rId16">
            <a:alphaModFix/>
          </a:blip>
          <a:stretch>
            <a:fillRect/>
          </a:stretch>
        </p:blipFill>
        <p:spPr>
          <a:xfrm>
            <a:off x="4248823" y="3712066"/>
            <a:ext cx="624251" cy="119991"/>
          </a:xfrm>
          <a:prstGeom prst="rect">
            <a:avLst/>
          </a:prstGeom>
          <a:noFill/>
          <a:ln>
            <a:noFill/>
          </a:ln>
        </p:spPr>
      </p:pic>
      <p:pic>
        <p:nvPicPr>
          <p:cNvPr id="96" name="Google Shape;96;p15"/>
          <p:cNvPicPr preferRelativeResize="0"/>
          <p:nvPr/>
        </p:nvPicPr>
        <p:blipFill>
          <a:blip r:embed="rId17">
            <a:alphaModFix/>
          </a:blip>
          <a:stretch>
            <a:fillRect/>
          </a:stretch>
        </p:blipFill>
        <p:spPr>
          <a:xfrm>
            <a:off x="1966700" y="3990978"/>
            <a:ext cx="674749" cy="174616"/>
          </a:xfrm>
          <a:prstGeom prst="rect">
            <a:avLst/>
          </a:prstGeom>
          <a:noFill/>
          <a:ln>
            <a:noFill/>
          </a:ln>
        </p:spPr>
      </p:pic>
      <p:pic>
        <p:nvPicPr>
          <p:cNvPr id="97" name="Google Shape;97;p15"/>
          <p:cNvPicPr preferRelativeResize="0"/>
          <p:nvPr/>
        </p:nvPicPr>
        <p:blipFill>
          <a:blip r:embed="rId18">
            <a:alphaModFix/>
          </a:blip>
          <a:stretch>
            <a:fillRect/>
          </a:stretch>
        </p:blipFill>
        <p:spPr>
          <a:xfrm>
            <a:off x="4622600" y="3966592"/>
            <a:ext cx="340649" cy="191618"/>
          </a:xfrm>
          <a:prstGeom prst="rect">
            <a:avLst/>
          </a:prstGeom>
          <a:noFill/>
          <a:ln>
            <a:noFill/>
          </a:ln>
        </p:spPr>
      </p:pic>
      <p:pic>
        <p:nvPicPr>
          <p:cNvPr id="98" name="Google Shape;98;p15"/>
          <p:cNvPicPr preferRelativeResize="0"/>
          <p:nvPr/>
        </p:nvPicPr>
        <p:blipFill rotWithShape="1">
          <a:blip r:embed="rId19">
            <a:alphaModFix/>
          </a:blip>
          <a:srcRect b="32191" l="0" r="0" t="32191"/>
          <a:stretch/>
        </p:blipFill>
        <p:spPr>
          <a:xfrm>
            <a:off x="3670950" y="3994351"/>
            <a:ext cx="871639" cy="1746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367B"/>
            </a:gs>
            <a:gs pos="100000">
              <a:srgbClr val="010101"/>
            </a:gs>
          </a:gsLst>
          <a:path path="circle">
            <a:fillToRect b="50%" l="50%" r="50%" t="50%"/>
          </a:path>
          <a:tileRect/>
        </a:gradFill>
      </p:bgPr>
    </p:bg>
    <p:spTree>
      <p:nvGrpSpPr>
        <p:cNvPr id="559" name="Shape 559"/>
        <p:cNvGrpSpPr/>
        <p:nvPr/>
      </p:nvGrpSpPr>
      <p:grpSpPr>
        <a:xfrm>
          <a:off x="0" y="0"/>
          <a:ext cx="0" cy="0"/>
          <a:chOff x="0" y="0"/>
          <a:chExt cx="0" cy="0"/>
        </a:xfrm>
      </p:grpSpPr>
      <p:pic>
        <p:nvPicPr>
          <p:cNvPr id="560" name="Google Shape;560;p33"/>
          <p:cNvPicPr preferRelativeResize="0"/>
          <p:nvPr/>
        </p:nvPicPr>
        <p:blipFill rotWithShape="1">
          <a:blip r:embed="rId3">
            <a:alphaModFix/>
          </a:blip>
          <a:srcRect b="0" l="14083" r="9830" t="0"/>
          <a:stretch/>
        </p:blipFill>
        <p:spPr>
          <a:xfrm>
            <a:off x="0" y="4661850"/>
            <a:ext cx="9144000" cy="1294440"/>
          </a:xfrm>
          <a:prstGeom prst="rect">
            <a:avLst/>
          </a:prstGeom>
          <a:noFill/>
          <a:ln>
            <a:noFill/>
          </a:ln>
        </p:spPr>
      </p:pic>
      <p:sp>
        <p:nvSpPr>
          <p:cNvPr id="561" name="Google Shape;561;p33"/>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20">
                <a:solidFill>
                  <a:schemeClr val="lt1"/>
                </a:solidFill>
                <a:latin typeface="Inter"/>
                <a:ea typeface="Inter"/>
                <a:cs typeface="Inter"/>
                <a:sym typeface="Inter"/>
              </a:rPr>
              <a:t>Monitoring As Code</a:t>
            </a:r>
            <a:endParaRPr sz="3220">
              <a:solidFill>
                <a:schemeClr val="lt1"/>
              </a:solidFill>
              <a:latin typeface="Inter"/>
              <a:ea typeface="Inter"/>
              <a:cs typeface="Inter"/>
              <a:sym typeface="Inter"/>
            </a:endParaRPr>
          </a:p>
        </p:txBody>
      </p:sp>
      <p:sp>
        <p:nvSpPr>
          <p:cNvPr id="562" name="Google Shape;562;p33"/>
          <p:cNvSpPr txBox="1"/>
          <p:nvPr>
            <p:ph idx="1" type="body"/>
          </p:nvPr>
        </p:nvSpPr>
        <p:spPr>
          <a:xfrm>
            <a:off x="422100" y="3254375"/>
            <a:ext cx="2282400" cy="674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852"/>
              <a:buNone/>
            </a:pPr>
            <a:r>
              <a:rPr lang="en" sz="1700">
                <a:solidFill>
                  <a:schemeClr val="lt1"/>
                </a:solidFill>
                <a:latin typeface="Inter"/>
                <a:ea typeface="Inter"/>
                <a:cs typeface="Inter"/>
                <a:sym typeface="Inter"/>
              </a:rPr>
              <a:t>Create uptime or E2E monitors</a:t>
            </a:r>
            <a:endParaRPr sz="1700">
              <a:solidFill>
                <a:schemeClr val="lt1"/>
              </a:solidFill>
              <a:latin typeface="Inter"/>
              <a:ea typeface="Inter"/>
              <a:cs typeface="Inter"/>
              <a:sym typeface="Inter"/>
            </a:endParaRPr>
          </a:p>
        </p:txBody>
      </p:sp>
      <p:sp>
        <p:nvSpPr>
          <p:cNvPr id="563" name="Google Shape;563;p33"/>
          <p:cNvSpPr txBox="1"/>
          <p:nvPr>
            <p:ph idx="1" type="body"/>
          </p:nvPr>
        </p:nvSpPr>
        <p:spPr>
          <a:xfrm>
            <a:off x="3276000" y="3254375"/>
            <a:ext cx="2282400" cy="674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852"/>
              <a:buNone/>
            </a:pPr>
            <a:r>
              <a:rPr lang="en" sz="1700">
                <a:solidFill>
                  <a:schemeClr val="lt1"/>
                </a:solidFill>
                <a:latin typeface="Inter"/>
                <a:ea typeface="Inter"/>
                <a:cs typeface="Inter"/>
                <a:sym typeface="Inter"/>
              </a:rPr>
              <a:t>Test them locally or within CI/CD</a:t>
            </a:r>
            <a:endParaRPr sz="1700">
              <a:solidFill>
                <a:schemeClr val="lt1"/>
              </a:solidFill>
              <a:latin typeface="Inter"/>
              <a:ea typeface="Inter"/>
              <a:cs typeface="Inter"/>
              <a:sym typeface="Inter"/>
            </a:endParaRPr>
          </a:p>
        </p:txBody>
      </p:sp>
      <p:sp>
        <p:nvSpPr>
          <p:cNvPr id="564" name="Google Shape;564;p33"/>
          <p:cNvSpPr txBox="1"/>
          <p:nvPr>
            <p:ph idx="1" type="body"/>
          </p:nvPr>
        </p:nvSpPr>
        <p:spPr>
          <a:xfrm>
            <a:off x="6171900" y="3254375"/>
            <a:ext cx="2355600" cy="674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852"/>
              <a:buNone/>
            </a:pPr>
            <a:r>
              <a:rPr lang="en" sz="1700">
                <a:solidFill>
                  <a:schemeClr val="lt1"/>
                </a:solidFill>
                <a:latin typeface="Inter"/>
                <a:ea typeface="Inter"/>
                <a:cs typeface="Inter"/>
                <a:sym typeface="Inter"/>
              </a:rPr>
              <a:t>Deploy them internally or </a:t>
            </a:r>
            <a:r>
              <a:rPr lang="en" sz="1700">
                <a:solidFill>
                  <a:schemeClr val="lt1"/>
                </a:solidFill>
                <a:latin typeface="Inter"/>
                <a:ea typeface="Inter"/>
                <a:cs typeface="Inter"/>
                <a:sym typeface="Inter"/>
              </a:rPr>
              <a:t>globally</a:t>
            </a:r>
            <a:endParaRPr sz="1700">
              <a:solidFill>
                <a:schemeClr val="lt1"/>
              </a:solidFill>
              <a:latin typeface="Inter"/>
              <a:ea typeface="Inter"/>
              <a:cs typeface="Inter"/>
              <a:sym typeface="Inter"/>
            </a:endParaRPr>
          </a:p>
        </p:txBody>
      </p:sp>
      <p:sp>
        <p:nvSpPr>
          <p:cNvPr id="565" name="Google Shape;565;p33"/>
          <p:cNvSpPr txBox="1"/>
          <p:nvPr>
            <p:ph idx="1" type="body"/>
          </p:nvPr>
        </p:nvSpPr>
        <p:spPr>
          <a:xfrm>
            <a:off x="422100" y="3807925"/>
            <a:ext cx="2355600" cy="969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852"/>
              <a:buNone/>
            </a:pPr>
            <a:r>
              <a:rPr lang="en" sz="1100">
                <a:solidFill>
                  <a:schemeClr val="lt1"/>
                </a:solidFill>
                <a:latin typeface="Inter"/>
                <a:ea typeface="Inter"/>
                <a:cs typeface="Inter"/>
                <a:sym typeface="Inter"/>
              </a:rPr>
              <a:t>Use Playwright, OpenAPI, Terraform, Pulumi, or any one of our SDKs to create checks that can monitor even the most complex workflows.</a:t>
            </a:r>
            <a:endParaRPr sz="1100">
              <a:solidFill>
                <a:schemeClr val="lt1"/>
              </a:solidFill>
              <a:latin typeface="Inter"/>
              <a:ea typeface="Inter"/>
              <a:cs typeface="Inter"/>
              <a:sym typeface="Inter"/>
            </a:endParaRPr>
          </a:p>
        </p:txBody>
      </p:sp>
      <p:sp>
        <p:nvSpPr>
          <p:cNvPr id="566" name="Google Shape;566;p33"/>
          <p:cNvSpPr txBox="1"/>
          <p:nvPr>
            <p:ph idx="1" type="body"/>
          </p:nvPr>
        </p:nvSpPr>
        <p:spPr>
          <a:xfrm>
            <a:off x="3276000" y="3807925"/>
            <a:ext cx="2397600" cy="969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852"/>
              <a:buNone/>
            </a:pPr>
            <a:r>
              <a:rPr lang="en" sz="1100">
                <a:solidFill>
                  <a:schemeClr val="lt1"/>
                </a:solidFill>
                <a:latin typeface="Inter"/>
                <a:ea typeface="Inter"/>
                <a:cs typeface="Inter"/>
                <a:sym typeface="Inter"/>
              </a:rPr>
              <a:t>Easily run your checks locally and in your CI/CD when you push new code and make sure everything is passing.</a:t>
            </a:r>
            <a:endParaRPr sz="1100">
              <a:solidFill>
                <a:schemeClr val="lt1"/>
              </a:solidFill>
              <a:latin typeface="Inter"/>
              <a:ea typeface="Inter"/>
              <a:cs typeface="Inter"/>
              <a:sym typeface="Inter"/>
            </a:endParaRPr>
          </a:p>
        </p:txBody>
      </p:sp>
      <p:sp>
        <p:nvSpPr>
          <p:cNvPr id="567" name="Google Shape;567;p33"/>
          <p:cNvSpPr txBox="1"/>
          <p:nvPr>
            <p:ph idx="1" type="body"/>
          </p:nvPr>
        </p:nvSpPr>
        <p:spPr>
          <a:xfrm>
            <a:off x="6171900" y="3807925"/>
            <a:ext cx="2355600" cy="969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852"/>
              <a:buNone/>
            </a:pPr>
            <a:r>
              <a:rPr lang="en" sz="1100">
                <a:solidFill>
                  <a:schemeClr val="lt1"/>
                </a:solidFill>
                <a:latin typeface="Inter"/>
                <a:ea typeface="Inter"/>
                <a:cs typeface="Inter"/>
                <a:sym typeface="Inter"/>
              </a:rPr>
              <a:t>When your code is ready for production, deploy your monitors to 28+ locations around the world or within a private network</a:t>
            </a:r>
            <a:endParaRPr sz="1100">
              <a:solidFill>
                <a:schemeClr val="lt1"/>
              </a:solidFill>
              <a:latin typeface="Inter"/>
              <a:ea typeface="Inter"/>
              <a:cs typeface="Inter"/>
              <a:sym typeface="Inter"/>
            </a:endParaRPr>
          </a:p>
        </p:txBody>
      </p:sp>
      <p:sp>
        <p:nvSpPr>
          <p:cNvPr id="568" name="Google Shape;568;p33"/>
          <p:cNvSpPr txBox="1"/>
          <p:nvPr>
            <p:ph type="title"/>
          </p:nvPr>
        </p:nvSpPr>
        <p:spPr>
          <a:xfrm>
            <a:off x="311700" y="228400"/>
            <a:ext cx="8520600" cy="3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400">
                <a:solidFill>
                  <a:schemeClr val="accent1"/>
                </a:solidFill>
                <a:latin typeface="Inter"/>
                <a:ea typeface="Inter"/>
                <a:cs typeface="Inter"/>
                <a:sym typeface="Inter"/>
              </a:rPr>
              <a:t>HOW IT WORKS</a:t>
            </a:r>
            <a:endParaRPr b="1" sz="1400">
              <a:solidFill>
                <a:schemeClr val="accent1"/>
              </a:solidFill>
              <a:latin typeface="Inter"/>
              <a:ea typeface="Inter"/>
              <a:cs typeface="Inter"/>
              <a:sym typeface="Inter"/>
            </a:endParaRPr>
          </a:p>
        </p:txBody>
      </p:sp>
      <p:pic>
        <p:nvPicPr>
          <p:cNvPr id="569" name="Google Shape;569;p33"/>
          <p:cNvPicPr preferRelativeResize="0"/>
          <p:nvPr/>
        </p:nvPicPr>
        <p:blipFill>
          <a:blip r:embed="rId4">
            <a:alphaModFix/>
          </a:blip>
          <a:stretch>
            <a:fillRect/>
          </a:stretch>
        </p:blipFill>
        <p:spPr>
          <a:xfrm>
            <a:off x="472150" y="1464701"/>
            <a:ext cx="1981608" cy="1704225"/>
          </a:xfrm>
          <a:prstGeom prst="rect">
            <a:avLst/>
          </a:prstGeom>
          <a:noFill/>
          <a:ln>
            <a:noFill/>
          </a:ln>
        </p:spPr>
      </p:pic>
      <p:pic>
        <p:nvPicPr>
          <p:cNvPr id="570" name="Google Shape;570;p33"/>
          <p:cNvPicPr preferRelativeResize="0"/>
          <p:nvPr/>
        </p:nvPicPr>
        <p:blipFill>
          <a:blip r:embed="rId5">
            <a:alphaModFix/>
          </a:blip>
          <a:stretch>
            <a:fillRect/>
          </a:stretch>
        </p:blipFill>
        <p:spPr>
          <a:xfrm>
            <a:off x="6203102" y="1464732"/>
            <a:ext cx="1981598" cy="1704189"/>
          </a:xfrm>
          <a:prstGeom prst="rect">
            <a:avLst/>
          </a:prstGeom>
          <a:noFill/>
          <a:ln>
            <a:noFill/>
          </a:ln>
        </p:spPr>
      </p:pic>
      <p:pic>
        <p:nvPicPr>
          <p:cNvPr id="571" name="Google Shape;571;p33"/>
          <p:cNvPicPr preferRelativeResize="0"/>
          <p:nvPr/>
        </p:nvPicPr>
        <p:blipFill>
          <a:blip r:embed="rId6">
            <a:alphaModFix/>
          </a:blip>
          <a:stretch>
            <a:fillRect/>
          </a:stretch>
        </p:blipFill>
        <p:spPr>
          <a:xfrm>
            <a:off x="3275994" y="1468689"/>
            <a:ext cx="1981598" cy="1696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367B"/>
            </a:gs>
            <a:gs pos="100000">
              <a:srgbClr val="010101"/>
            </a:gs>
          </a:gsLst>
          <a:lin ang="5400012" scaled="0"/>
        </a:gradFill>
      </p:bgPr>
    </p:bg>
    <p:spTree>
      <p:nvGrpSpPr>
        <p:cNvPr id="575" name="Shape 575"/>
        <p:cNvGrpSpPr/>
        <p:nvPr/>
      </p:nvGrpSpPr>
      <p:grpSpPr>
        <a:xfrm>
          <a:off x="0" y="0"/>
          <a:ext cx="0" cy="0"/>
          <a:chOff x="0" y="0"/>
          <a:chExt cx="0" cy="0"/>
        </a:xfrm>
      </p:grpSpPr>
      <p:sp>
        <p:nvSpPr>
          <p:cNvPr id="576" name="Google Shape;576;p34"/>
          <p:cNvSpPr/>
          <p:nvPr/>
        </p:nvSpPr>
        <p:spPr>
          <a:xfrm>
            <a:off x="4435075" y="1253550"/>
            <a:ext cx="4080600" cy="3100800"/>
          </a:xfrm>
          <a:prstGeom prst="roundRect">
            <a:avLst>
              <a:gd fmla="val 16667" name="adj"/>
            </a:avLst>
          </a:prstGeom>
          <a:solidFill>
            <a:srgbClr val="E7F5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34"/>
          <p:cNvSpPr txBox="1"/>
          <p:nvPr>
            <p:ph type="title"/>
          </p:nvPr>
        </p:nvSpPr>
        <p:spPr>
          <a:xfrm>
            <a:off x="311700" y="227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200">
                <a:solidFill>
                  <a:schemeClr val="accent1"/>
                </a:solidFill>
                <a:latin typeface="Inter"/>
                <a:ea typeface="Inter"/>
                <a:cs typeface="Inter"/>
                <a:sym typeface="Inter"/>
              </a:rPr>
              <a:t>Improve</a:t>
            </a:r>
            <a:r>
              <a:rPr lang="en" sz="3200">
                <a:solidFill>
                  <a:schemeClr val="lt1"/>
                </a:solidFill>
                <a:latin typeface="Inter"/>
                <a:ea typeface="Inter"/>
                <a:cs typeface="Inter"/>
                <a:sym typeface="Inter"/>
              </a:rPr>
              <a:t> Uptime &amp; </a:t>
            </a:r>
            <a:r>
              <a:rPr b="1" lang="en" sz="3200">
                <a:solidFill>
                  <a:schemeClr val="accent1"/>
                </a:solidFill>
                <a:latin typeface="Inter"/>
                <a:ea typeface="Inter"/>
                <a:cs typeface="Inter"/>
                <a:sym typeface="Inter"/>
              </a:rPr>
              <a:t>Maximize</a:t>
            </a:r>
            <a:r>
              <a:rPr lang="en" sz="3200">
                <a:solidFill>
                  <a:schemeClr val="lt1"/>
                </a:solidFill>
                <a:latin typeface="Inter"/>
                <a:ea typeface="Inter"/>
                <a:cs typeface="Inter"/>
                <a:sym typeface="Inter"/>
              </a:rPr>
              <a:t> </a:t>
            </a:r>
            <a:r>
              <a:rPr lang="en" sz="3200">
                <a:solidFill>
                  <a:schemeClr val="lt1"/>
                </a:solidFill>
                <a:latin typeface="Inter"/>
                <a:ea typeface="Inter"/>
                <a:cs typeface="Inter"/>
                <a:sym typeface="Inter"/>
              </a:rPr>
              <a:t>Reliability</a:t>
            </a:r>
            <a:endParaRPr sz="3200">
              <a:solidFill>
                <a:schemeClr val="lt1"/>
              </a:solidFill>
              <a:latin typeface="Inter"/>
              <a:ea typeface="Inter"/>
              <a:cs typeface="Inter"/>
              <a:sym typeface="Inter"/>
            </a:endParaRPr>
          </a:p>
        </p:txBody>
      </p:sp>
      <p:pic>
        <p:nvPicPr>
          <p:cNvPr id="578" name="Google Shape;578;p34"/>
          <p:cNvPicPr preferRelativeResize="0"/>
          <p:nvPr/>
        </p:nvPicPr>
        <p:blipFill rotWithShape="1">
          <a:blip r:embed="rId3">
            <a:alphaModFix/>
          </a:blip>
          <a:srcRect b="0" l="0" r="0" t="0"/>
          <a:stretch/>
        </p:blipFill>
        <p:spPr>
          <a:xfrm>
            <a:off x="7534263" y="3326488"/>
            <a:ext cx="604800" cy="604800"/>
          </a:xfrm>
          <a:prstGeom prst="rect">
            <a:avLst/>
          </a:prstGeom>
          <a:noFill/>
          <a:ln cap="flat" cmpd="sng" w="9525">
            <a:solidFill>
              <a:srgbClr val="E5E7EB"/>
            </a:solidFill>
            <a:prstDash val="solid"/>
            <a:miter lim="8000"/>
            <a:headEnd len="sm" w="sm" type="none"/>
            <a:tailEnd len="sm" w="sm" type="none"/>
          </a:ln>
        </p:spPr>
      </p:pic>
      <p:pic>
        <p:nvPicPr>
          <p:cNvPr id="579" name="Google Shape;579;p34"/>
          <p:cNvPicPr preferRelativeResize="0"/>
          <p:nvPr/>
        </p:nvPicPr>
        <p:blipFill rotWithShape="1">
          <a:blip r:embed="rId4">
            <a:alphaModFix/>
          </a:blip>
          <a:srcRect b="0" l="0" r="0" t="0"/>
          <a:stretch/>
        </p:blipFill>
        <p:spPr>
          <a:xfrm>
            <a:off x="4820238" y="3326491"/>
            <a:ext cx="895549" cy="227400"/>
          </a:xfrm>
          <a:prstGeom prst="rect">
            <a:avLst/>
          </a:prstGeom>
          <a:noFill/>
          <a:ln>
            <a:noFill/>
          </a:ln>
        </p:spPr>
      </p:pic>
      <p:sp>
        <p:nvSpPr>
          <p:cNvPr id="580" name="Google Shape;580;p34"/>
          <p:cNvSpPr txBox="1"/>
          <p:nvPr/>
        </p:nvSpPr>
        <p:spPr>
          <a:xfrm>
            <a:off x="4734976" y="1559275"/>
            <a:ext cx="3404100" cy="121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Clr>
                <a:srgbClr val="000000"/>
              </a:buClr>
              <a:buSzPts val="1100"/>
              <a:buFont typeface="Arial"/>
              <a:buNone/>
            </a:pPr>
            <a:r>
              <a:rPr lang="en" sz="1300">
                <a:solidFill>
                  <a:schemeClr val="dk2"/>
                </a:solidFill>
                <a:latin typeface="Inter"/>
                <a:ea typeface="Inter"/>
                <a:cs typeface="Inter"/>
                <a:sym typeface="Inter"/>
              </a:rPr>
              <a:t>“</a:t>
            </a:r>
            <a:r>
              <a:rPr b="0" i="0" lang="en" sz="1300" u="none" cap="none" strike="noStrike">
                <a:solidFill>
                  <a:schemeClr val="dk2"/>
                </a:solidFill>
                <a:latin typeface="Inter"/>
                <a:ea typeface="Inter"/>
                <a:cs typeface="Inter"/>
                <a:sym typeface="Inter"/>
              </a:rPr>
              <a:t>The flexibility of Checkly made it easier for us to simulate real user behavior and detect failures early in the process, improving our overall monitoring. We’d detect issues within minutes of them becoming prevalent, whereas other solutions took much longer.</a:t>
            </a:r>
            <a:r>
              <a:rPr lang="en" sz="1300">
                <a:solidFill>
                  <a:schemeClr val="dk2"/>
                </a:solidFill>
                <a:latin typeface="Inter"/>
                <a:ea typeface="Inter"/>
                <a:cs typeface="Inter"/>
                <a:sym typeface="Inter"/>
              </a:rPr>
              <a:t>”</a:t>
            </a:r>
            <a:endParaRPr b="0" i="0" sz="1100" u="none" cap="none" strike="noStrike">
              <a:solidFill>
                <a:schemeClr val="dk2"/>
              </a:solidFill>
              <a:latin typeface="Inter"/>
              <a:ea typeface="Inter"/>
              <a:cs typeface="Inter"/>
              <a:sym typeface="Inter"/>
            </a:endParaRPr>
          </a:p>
        </p:txBody>
      </p:sp>
      <p:pic>
        <p:nvPicPr>
          <p:cNvPr id="581" name="Google Shape;581;p34"/>
          <p:cNvPicPr preferRelativeResize="0"/>
          <p:nvPr/>
        </p:nvPicPr>
        <p:blipFill rotWithShape="1">
          <a:blip r:embed="rId5">
            <a:alphaModFix/>
          </a:blip>
          <a:srcRect b="0" l="0" r="0" t="0"/>
          <a:stretch/>
        </p:blipFill>
        <p:spPr>
          <a:xfrm>
            <a:off x="8234859" y="311075"/>
            <a:ext cx="457200" cy="457200"/>
          </a:xfrm>
          <a:prstGeom prst="rect">
            <a:avLst/>
          </a:prstGeom>
          <a:noFill/>
          <a:ln>
            <a:noFill/>
          </a:ln>
        </p:spPr>
      </p:pic>
      <p:sp>
        <p:nvSpPr>
          <p:cNvPr id="582" name="Google Shape;582;p34"/>
          <p:cNvSpPr txBox="1"/>
          <p:nvPr/>
        </p:nvSpPr>
        <p:spPr>
          <a:xfrm>
            <a:off x="4734963" y="3572488"/>
            <a:ext cx="1737600" cy="358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900" u="sng">
                <a:solidFill>
                  <a:schemeClr val="dk2"/>
                </a:solidFill>
                <a:latin typeface="Inter"/>
                <a:ea typeface="Inter"/>
                <a:cs typeface="Inter"/>
                <a:sym typeface="Inter"/>
                <a:hlinkClick r:id="rId6">
                  <a:extLst>
                    <a:ext uri="{A12FA001-AC4F-418D-AE19-62706E023703}">
                      <ahyp:hlinkClr val="tx"/>
                    </a:ext>
                  </a:extLst>
                </a:hlinkClick>
              </a:rPr>
              <a:t>Colin Bookman</a:t>
            </a:r>
            <a:endParaRPr sz="900" u="sng">
              <a:solidFill>
                <a:schemeClr val="dk2"/>
              </a:solidFill>
              <a:latin typeface="Inter"/>
              <a:ea typeface="Inter"/>
              <a:cs typeface="Inter"/>
              <a:sym typeface="Inter"/>
            </a:endParaRPr>
          </a:p>
          <a:p>
            <a:pPr indent="0" lvl="0" marL="0" rtl="0" algn="l">
              <a:lnSpc>
                <a:spcPct val="115000"/>
              </a:lnSpc>
              <a:spcBef>
                <a:spcPts val="0"/>
              </a:spcBef>
              <a:spcAft>
                <a:spcPts val="0"/>
              </a:spcAft>
              <a:buNone/>
            </a:pPr>
            <a:r>
              <a:rPr lang="en" sz="900">
                <a:solidFill>
                  <a:schemeClr val="dk2"/>
                </a:solidFill>
                <a:latin typeface="Inter"/>
                <a:ea typeface="Inter"/>
                <a:cs typeface="Inter"/>
                <a:sym typeface="Inter"/>
              </a:rPr>
              <a:t>Senior Staff Engineer - SRE</a:t>
            </a:r>
            <a:endParaRPr/>
          </a:p>
        </p:txBody>
      </p:sp>
      <p:sp>
        <p:nvSpPr>
          <p:cNvPr id="583" name="Google Shape;583;p34"/>
          <p:cNvSpPr txBox="1"/>
          <p:nvPr/>
        </p:nvSpPr>
        <p:spPr>
          <a:xfrm>
            <a:off x="352100" y="888100"/>
            <a:ext cx="198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200">
                <a:solidFill>
                  <a:schemeClr val="lt1"/>
                </a:solidFill>
                <a:latin typeface="Inter"/>
                <a:ea typeface="Inter"/>
                <a:cs typeface="Inter"/>
                <a:sym typeface="Inter"/>
              </a:rPr>
              <a:t>60 Sec</a:t>
            </a:r>
            <a:endParaRPr sz="4200">
              <a:solidFill>
                <a:schemeClr val="lt1"/>
              </a:solidFill>
              <a:latin typeface="Inter"/>
              <a:ea typeface="Inter"/>
              <a:cs typeface="Inter"/>
              <a:sym typeface="Inter"/>
            </a:endParaRPr>
          </a:p>
        </p:txBody>
      </p:sp>
      <p:sp>
        <p:nvSpPr>
          <p:cNvPr id="584" name="Google Shape;584;p34"/>
          <p:cNvSpPr txBox="1"/>
          <p:nvPr/>
        </p:nvSpPr>
        <p:spPr>
          <a:xfrm>
            <a:off x="352100" y="1528375"/>
            <a:ext cx="3082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Inter"/>
                <a:ea typeface="Inter"/>
                <a:cs typeface="Inter"/>
                <a:sym typeface="Inter"/>
              </a:rPr>
              <a:t>Mean Time To Detection</a:t>
            </a:r>
            <a:endParaRPr sz="1600">
              <a:solidFill>
                <a:schemeClr val="lt1"/>
              </a:solidFill>
              <a:latin typeface="Inter"/>
              <a:ea typeface="Inter"/>
              <a:cs typeface="Inter"/>
              <a:sym typeface="Inter"/>
            </a:endParaRPr>
          </a:p>
        </p:txBody>
      </p:sp>
      <p:sp>
        <p:nvSpPr>
          <p:cNvPr id="585" name="Google Shape;585;p34"/>
          <p:cNvSpPr txBox="1"/>
          <p:nvPr/>
        </p:nvSpPr>
        <p:spPr>
          <a:xfrm>
            <a:off x="352100" y="2107288"/>
            <a:ext cx="136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200">
                <a:solidFill>
                  <a:schemeClr val="lt1"/>
                </a:solidFill>
                <a:latin typeface="Inter"/>
                <a:ea typeface="Inter"/>
                <a:cs typeface="Inter"/>
                <a:sym typeface="Inter"/>
              </a:rPr>
              <a:t>76%</a:t>
            </a:r>
            <a:endParaRPr sz="4200">
              <a:solidFill>
                <a:schemeClr val="lt1"/>
              </a:solidFill>
              <a:latin typeface="Inter"/>
              <a:ea typeface="Inter"/>
              <a:cs typeface="Inter"/>
              <a:sym typeface="Inter"/>
            </a:endParaRPr>
          </a:p>
        </p:txBody>
      </p:sp>
      <p:sp>
        <p:nvSpPr>
          <p:cNvPr id="586" name="Google Shape;586;p34"/>
          <p:cNvSpPr txBox="1"/>
          <p:nvPr/>
        </p:nvSpPr>
        <p:spPr>
          <a:xfrm>
            <a:off x="352100" y="2747575"/>
            <a:ext cx="3082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Inter"/>
                <a:ea typeface="Inter"/>
                <a:cs typeface="Inter"/>
                <a:sym typeface="Inter"/>
              </a:rPr>
              <a:t>Reduced Monitoring Costs</a:t>
            </a:r>
            <a:endParaRPr sz="1600">
              <a:solidFill>
                <a:schemeClr val="lt1"/>
              </a:solidFill>
              <a:latin typeface="Inter"/>
              <a:ea typeface="Inter"/>
              <a:cs typeface="Inter"/>
              <a:sym typeface="Inter"/>
            </a:endParaRPr>
          </a:p>
        </p:txBody>
      </p:sp>
      <p:sp>
        <p:nvSpPr>
          <p:cNvPr id="587" name="Google Shape;587;p34"/>
          <p:cNvSpPr txBox="1"/>
          <p:nvPr/>
        </p:nvSpPr>
        <p:spPr>
          <a:xfrm>
            <a:off x="352100" y="3326488"/>
            <a:ext cx="136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200">
                <a:solidFill>
                  <a:schemeClr val="lt1"/>
                </a:solidFill>
                <a:latin typeface="Inter"/>
                <a:ea typeface="Inter"/>
                <a:cs typeface="Inter"/>
                <a:sym typeface="Inter"/>
              </a:rPr>
              <a:t>50%</a:t>
            </a:r>
            <a:endParaRPr sz="4200">
              <a:solidFill>
                <a:schemeClr val="lt1"/>
              </a:solidFill>
              <a:latin typeface="Inter"/>
              <a:ea typeface="Inter"/>
              <a:cs typeface="Inter"/>
              <a:sym typeface="Inter"/>
            </a:endParaRPr>
          </a:p>
        </p:txBody>
      </p:sp>
      <p:sp>
        <p:nvSpPr>
          <p:cNvPr id="588" name="Google Shape;588;p34"/>
          <p:cNvSpPr txBox="1"/>
          <p:nvPr/>
        </p:nvSpPr>
        <p:spPr>
          <a:xfrm>
            <a:off x="352100" y="3966775"/>
            <a:ext cx="3082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Inter"/>
                <a:ea typeface="Inter"/>
                <a:cs typeface="Inter"/>
                <a:sym typeface="Inter"/>
              </a:rPr>
              <a:t>More Monitors Created</a:t>
            </a:r>
            <a:endParaRPr sz="1600">
              <a:solidFill>
                <a:schemeClr val="lt1"/>
              </a:solidFill>
              <a:latin typeface="Inter"/>
              <a:ea typeface="Inter"/>
              <a:cs typeface="Inter"/>
              <a:sym typeface="Inter"/>
            </a:endParaRPr>
          </a:p>
        </p:txBody>
      </p:sp>
      <p:pic>
        <p:nvPicPr>
          <p:cNvPr id="589" name="Google Shape;589;p34"/>
          <p:cNvPicPr preferRelativeResize="0"/>
          <p:nvPr/>
        </p:nvPicPr>
        <p:blipFill rotWithShape="1">
          <a:blip r:embed="rId7">
            <a:alphaModFix/>
          </a:blip>
          <a:srcRect b="0" l="14083" r="9830" t="0"/>
          <a:stretch/>
        </p:blipFill>
        <p:spPr>
          <a:xfrm>
            <a:off x="0" y="4661850"/>
            <a:ext cx="9144000" cy="12944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367B"/>
            </a:gs>
            <a:gs pos="100000">
              <a:srgbClr val="010101"/>
            </a:gs>
          </a:gsLst>
          <a:lin ang="5400012" scaled="0"/>
        </a:gradFill>
      </p:bgPr>
    </p:bg>
    <p:spTree>
      <p:nvGrpSpPr>
        <p:cNvPr id="593" name="Shape 593"/>
        <p:cNvGrpSpPr/>
        <p:nvPr/>
      </p:nvGrpSpPr>
      <p:grpSpPr>
        <a:xfrm>
          <a:off x="0" y="0"/>
          <a:ext cx="0" cy="0"/>
          <a:chOff x="0" y="0"/>
          <a:chExt cx="0" cy="0"/>
        </a:xfrm>
      </p:grpSpPr>
      <p:sp>
        <p:nvSpPr>
          <p:cNvPr id="594" name="Google Shape;594;p35"/>
          <p:cNvSpPr/>
          <p:nvPr/>
        </p:nvSpPr>
        <p:spPr>
          <a:xfrm>
            <a:off x="4435075" y="1253550"/>
            <a:ext cx="4080600" cy="3100800"/>
          </a:xfrm>
          <a:prstGeom prst="roundRect">
            <a:avLst>
              <a:gd fmla="val 16667" name="adj"/>
            </a:avLst>
          </a:prstGeom>
          <a:solidFill>
            <a:srgbClr val="E7F5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5" name="Google Shape;595;p35"/>
          <p:cNvPicPr preferRelativeResize="0"/>
          <p:nvPr/>
        </p:nvPicPr>
        <p:blipFill rotWithShape="1">
          <a:blip r:embed="rId3">
            <a:alphaModFix/>
          </a:blip>
          <a:srcRect b="0" l="0" r="0" t="0"/>
          <a:stretch/>
        </p:blipFill>
        <p:spPr>
          <a:xfrm>
            <a:off x="8234859" y="311075"/>
            <a:ext cx="457200" cy="457200"/>
          </a:xfrm>
          <a:prstGeom prst="rect">
            <a:avLst/>
          </a:prstGeom>
          <a:noFill/>
          <a:ln>
            <a:noFill/>
          </a:ln>
        </p:spPr>
      </p:pic>
      <p:sp>
        <p:nvSpPr>
          <p:cNvPr id="596" name="Google Shape;596;p35"/>
          <p:cNvSpPr txBox="1"/>
          <p:nvPr/>
        </p:nvSpPr>
        <p:spPr>
          <a:xfrm>
            <a:off x="4734975" y="1559275"/>
            <a:ext cx="3404100" cy="165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800"/>
              </a:spcBef>
              <a:spcAft>
                <a:spcPts val="0"/>
              </a:spcAft>
              <a:buClr>
                <a:srgbClr val="000000"/>
              </a:buClr>
              <a:buSzPts val="1100"/>
              <a:buFont typeface="Arial"/>
              <a:buNone/>
            </a:pPr>
            <a:r>
              <a:rPr lang="en" sz="1300">
                <a:solidFill>
                  <a:schemeClr val="dk2"/>
                </a:solidFill>
                <a:latin typeface="Inter"/>
                <a:ea typeface="Inter"/>
                <a:cs typeface="Inter"/>
                <a:sym typeface="Inter"/>
              </a:rPr>
              <a:t>“Checkly’s CLI automated our deployment monitoring, making deployments stress-free and routine, something we are grateful for. We set up our system to trigger a group of checks after a deployment, which significantly improved our deployment safety.”</a:t>
            </a:r>
            <a:endParaRPr b="0" i="0" sz="1100" u="none" cap="none" strike="noStrike">
              <a:solidFill>
                <a:schemeClr val="dk2"/>
              </a:solidFill>
              <a:latin typeface="Inter"/>
              <a:ea typeface="Inter"/>
              <a:cs typeface="Inter"/>
              <a:sym typeface="Inter"/>
            </a:endParaRPr>
          </a:p>
        </p:txBody>
      </p:sp>
      <p:sp>
        <p:nvSpPr>
          <p:cNvPr id="597" name="Google Shape;597;p35"/>
          <p:cNvSpPr txBox="1"/>
          <p:nvPr/>
        </p:nvSpPr>
        <p:spPr>
          <a:xfrm>
            <a:off x="352100" y="888100"/>
            <a:ext cx="198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200">
                <a:solidFill>
                  <a:schemeClr val="lt1"/>
                </a:solidFill>
                <a:latin typeface="Inter"/>
                <a:ea typeface="Inter"/>
                <a:cs typeface="Inter"/>
                <a:sym typeface="Inter"/>
              </a:rPr>
              <a:t>10x</a:t>
            </a:r>
            <a:endParaRPr sz="4200">
              <a:solidFill>
                <a:schemeClr val="lt1"/>
              </a:solidFill>
              <a:latin typeface="Inter"/>
              <a:ea typeface="Inter"/>
              <a:cs typeface="Inter"/>
              <a:sym typeface="Inter"/>
            </a:endParaRPr>
          </a:p>
        </p:txBody>
      </p:sp>
      <p:sp>
        <p:nvSpPr>
          <p:cNvPr id="598" name="Google Shape;598;p35"/>
          <p:cNvSpPr txBox="1"/>
          <p:nvPr/>
        </p:nvSpPr>
        <p:spPr>
          <a:xfrm>
            <a:off x="352100" y="1528375"/>
            <a:ext cx="3832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Inter"/>
                <a:ea typeface="Inter"/>
                <a:cs typeface="Inter"/>
                <a:sym typeface="Inter"/>
              </a:rPr>
              <a:t>Faster deployments - from weekly to daily updates across 16 apps</a:t>
            </a:r>
            <a:endParaRPr sz="1600">
              <a:solidFill>
                <a:schemeClr val="lt1"/>
              </a:solidFill>
              <a:latin typeface="Inter"/>
              <a:ea typeface="Inter"/>
              <a:cs typeface="Inter"/>
              <a:sym typeface="Inter"/>
            </a:endParaRPr>
          </a:p>
        </p:txBody>
      </p:sp>
      <p:sp>
        <p:nvSpPr>
          <p:cNvPr id="599" name="Google Shape;599;p35"/>
          <p:cNvSpPr txBox="1"/>
          <p:nvPr/>
        </p:nvSpPr>
        <p:spPr>
          <a:xfrm>
            <a:off x="352100" y="2191588"/>
            <a:ext cx="136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200">
                <a:solidFill>
                  <a:schemeClr val="lt1"/>
                </a:solidFill>
                <a:latin typeface="Inter"/>
                <a:ea typeface="Inter"/>
                <a:cs typeface="Inter"/>
                <a:sym typeface="Inter"/>
              </a:rPr>
              <a:t>7x</a:t>
            </a:r>
            <a:endParaRPr sz="4200">
              <a:solidFill>
                <a:schemeClr val="lt1"/>
              </a:solidFill>
              <a:latin typeface="Inter"/>
              <a:ea typeface="Inter"/>
              <a:cs typeface="Inter"/>
              <a:sym typeface="Inter"/>
            </a:endParaRPr>
          </a:p>
        </p:txBody>
      </p:sp>
      <p:sp>
        <p:nvSpPr>
          <p:cNvPr id="600" name="Google Shape;600;p35"/>
          <p:cNvSpPr txBox="1"/>
          <p:nvPr/>
        </p:nvSpPr>
        <p:spPr>
          <a:xfrm>
            <a:off x="352100" y="2831875"/>
            <a:ext cx="3764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Inter"/>
                <a:ea typeface="Inter"/>
                <a:cs typeface="Inter"/>
                <a:sym typeface="Inter"/>
              </a:rPr>
              <a:t>Reduced detection time from 10+ minutes to under 1 minute.</a:t>
            </a:r>
            <a:endParaRPr sz="1600">
              <a:solidFill>
                <a:schemeClr val="lt1"/>
              </a:solidFill>
              <a:latin typeface="Inter"/>
              <a:ea typeface="Inter"/>
              <a:cs typeface="Inter"/>
              <a:sym typeface="Inter"/>
            </a:endParaRPr>
          </a:p>
        </p:txBody>
      </p:sp>
      <p:sp>
        <p:nvSpPr>
          <p:cNvPr id="601" name="Google Shape;601;p35"/>
          <p:cNvSpPr txBox="1"/>
          <p:nvPr/>
        </p:nvSpPr>
        <p:spPr>
          <a:xfrm>
            <a:off x="352100" y="3402688"/>
            <a:ext cx="136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200">
                <a:solidFill>
                  <a:schemeClr val="lt1"/>
                </a:solidFill>
                <a:latin typeface="Inter"/>
                <a:ea typeface="Inter"/>
                <a:cs typeface="Inter"/>
                <a:sym typeface="Inter"/>
              </a:rPr>
              <a:t>50%</a:t>
            </a:r>
            <a:endParaRPr sz="4200">
              <a:solidFill>
                <a:schemeClr val="lt1"/>
              </a:solidFill>
              <a:latin typeface="Inter"/>
              <a:ea typeface="Inter"/>
              <a:cs typeface="Inter"/>
              <a:sym typeface="Inter"/>
            </a:endParaRPr>
          </a:p>
        </p:txBody>
      </p:sp>
      <p:sp>
        <p:nvSpPr>
          <p:cNvPr id="602" name="Google Shape;602;p35"/>
          <p:cNvSpPr txBox="1"/>
          <p:nvPr/>
        </p:nvSpPr>
        <p:spPr>
          <a:xfrm>
            <a:off x="352100" y="4042975"/>
            <a:ext cx="3082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Inter"/>
                <a:ea typeface="Inter"/>
                <a:cs typeface="Inter"/>
                <a:sym typeface="Inter"/>
              </a:rPr>
              <a:t>Faster feature velocity from the engineering team</a:t>
            </a:r>
            <a:endParaRPr sz="1600">
              <a:solidFill>
                <a:schemeClr val="lt1"/>
              </a:solidFill>
              <a:latin typeface="Inter"/>
              <a:ea typeface="Inter"/>
              <a:cs typeface="Inter"/>
              <a:sym typeface="Inter"/>
            </a:endParaRPr>
          </a:p>
        </p:txBody>
      </p:sp>
      <p:pic>
        <p:nvPicPr>
          <p:cNvPr id="603" name="Google Shape;603;p35"/>
          <p:cNvPicPr preferRelativeResize="0"/>
          <p:nvPr/>
        </p:nvPicPr>
        <p:blipFill rotWithShape="1">
          <a:blip r:embed="rId4">
            <a:alphaModFix/>
          </a:blip>
          <a:srcRect b="0" l="0" r="0" t="0"/>
          <a:stretch/>
        </p:blipFill>
        <p:spPr>
          <a:xfrm>
            <a:off x="4838059" y="3326507"/>
            <a:ext cx="1098576" cy="224953"/>
          </a:xfrm>
          <a:prstGeom prst="rect">
            <a:avLst/>
          </a:prstGeom>
          <a:noFill/>
          <a:ln>
            <a:noFill/>
          </a:ln>
        </p:spPr>
      </p:pic>
      <p:pic>
        <p:nvPicPr>
          <p:cNvPr id="604" name="Google Shape;604;p35"/>
          <p:cNvPicPr preferRelativeResize="0"/>
          <p:nvPr/>
        </p:nvPicPr>
        <p:blipFill>
          <a:blip r:embed="rId5">
            <a:alphaModFix/>
          </a:blip>
          <a:stretch>
            <a:fillRect/>
          </a:stretch>
        </p:blipFill>
        <p:spPr>
          <a:xfrm>
            <a:off x="7455450" y="3326500"/>
            <a:ext cx="495175" cy="612750"/>
          </a:xfrm>
          <a:prstGeom prst="rect">
            <a:avLst/>
          </a:prstGeom>
          <a:noFill/>
          <a:ln>
            <a:noFill/>
          </a:ln>
        </p:spPr>
      </p:pic>
      <p:sp>
        <p:nvSpPr>
          <p:cNvPr id="605" name="Google Shape;605;p35"/>
          <p:cNvSpPr txBox="1"/>
          <p:nvPr/>
        </p:nvSpPr>
        <p:spPr>
          <a:xfrm>
            <a:off x="4734982" y="3572500"/>
            <a:ext cx="2669700" cy="358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900" u="sng">
                <a:solidFill>
                  <a:schemeClr val="dk2"/>
                </a:solidFill>
                <a:latin typeface="Inter"/>
                <a:ea typeface="Inter"/>
                <a:cs typeface="Inter"/>
                <a:sym typeface="Inter"/>
              </a:rPr>
              <a:t>Tobias Deekens</a:t>
            </a:r>
            <a:endParaRPr sz="900" u="sng">
              <a:solidFill>
                <a:schemeClr val="dk2"/>
              </a:solidFill>
              <a:latin typeface="Inter"/>
              <a:ea typeface="Inter"/>
              <a:cs typeface="Inter"/>
              <a:sym typeface="Inter"/>
            </a:endParaRPr>
          </a:p>
          <a:p>
            <a:pPr indent="0" lvl="0" marL="0" rtl="0" algn="l">
              <a:lnSpc>
                <a:spcPct val="115000"/>
              </a:lnSpc>
              <a:spcBef>
                <a:spcPts val="0"/>
              </a:spcBef>
              <a:spcAft>
                <a:spcPts val="0"/>
              </a:spcAft>
              <a:buNone/>
            </a:pPr>
            <a:r>
              <a:rPr lang="en" sz="900">
                <a:solidFill>
                  <a:schemeClr val="dk2"/>
                </a:solidFill>
                <a:latin typeface="Inter"/>
                <a:ea typeface="Inter"/>
                <a:cs typeface="Inter"/>
                <a:sym typeface="Inter"/>
              </a:rPr>
              <a:t>Principal Engineer for Frontend Architecture</a:t>
            </a:r>
            <a:endParaRPr/>
          </a:p>
        </p:txBody>
      </p:sp>
      <p:sp>
        <p:nvSpPr>
          <p:cNvPr id="606" name="Google Shape;606;p35"/>
          <p:cNvSpPr txBox="1"/>
          <p:nvPr>
            <p:ph type="title"/>
          </p:nvPr>
        </p:nvSpPr>
        <p:spPr>
          <a:xfrm>
            <a:off x="311700" y="227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200">
                <a:solidFill>
                  <a:schemeClr val="accent1"/>
                </a:solidFill>
                <a:latin typeface="Inter"/>
                <a:ea typeface="Inter"/>
                <a:cs typeface="Inter"/>
                <a:sym typeface="Inter"/>
              </a:rPr>
              <a:t>Accelerate</a:t>
            </a:r>
            <a:r>
              <a:rPr lang="en" sz="3200">
                <a:solidFill>
                  <a:schemeClr val="lt1"/>
                </a:solidFill>
                <a:latin typeface="Inter"/>
                <a:ea typeface="Inter"/>
                <a:cs typeface="Inter"/>
                <a:sym typeface="Inter"/>
              </a:rPr>
              <a:t> Developer Velocity</a:t>
            </a:r>
            <a:endParaRPr sz="3200">
              <a:solidFill>
                <a:schemeClr val="lt1"/>
              </a:solidFill>
              <a:latin typeface="Inter"/>
              <a:ea typeface="Inter"/>
              <a:cs typeface="Inter"/>
              <a:sym typeface="Inter"/>
            </a:endParaRPr>
          </a:p>
        </p:txBody>
      </p:sp>
      <p:pic>
        <p:nvPicPr>
          <p:cNvPr id="607" name="Google Shape;607;p35"/>
          <p:cNvPicPr preferRelativeResize="0"/>
          <p:nvPr/>
        </p:nvPicPr>
        <p:blipFill rotWithShape="1">
          <a:blip r:embed="rId6">
            <a:alphaModFix/>
          </a:blip>
          <a:srcRect b="0" l="14083" r="9830" t="0"/>
          <a:stretch/>
        </p:blipFill>
        <p:spPr>
          <a:xfrm>
            <a:off x="0" y="4661850"/>
            <a:ext cx="9144000" cy="129444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367B"/>
            </a:gs>
            <a:gs pos="100000">
              <a:srgbClr val="010101"/>
            </a:gs>
          </a:gsLst>
          <a:path path="circle">
            <a:fillToRect b="50%" l="50%" r="50%" t="50%"/>
          </a:path>
          <a:tileRect/>
        </a:gradFill>
      </p:bgPr>
    </p:bg>
    <p:spTree>
      <p:nvGrpSpPr>
        <p:cNvPr id="611" name="Shape 611"/>
        <p:cNvGrpSpPr/>
        <p:nvPr/>
      </p:nvGrpSpPr>
      <p:grpSpPr>
        <a:xfrm>
          <a:off x="0" y="0"/>
          <a:ext cx="0" cy="0"/>
          <a:chOff x="0" y="0"/>
          <a:chExt cx="0" cy="0"/>
        </a:xfrm>
      </p:grpSpPr>
      <p:sp>
        <p:nvSpPr>
          <p:cNvPr id="612" name="Google Shape;612;p36"/>
          <p:cNvSpPr txBox="1"/>
          <p:nvPr>
            <p:ph type="title"/>
          </p:nvPr>
        </p:nvSpPr>
        <p:spPr>
          <a:xfrm>
            <a:off x="399702" y="584550"/>
            <a:ext cx="3926700" cy="615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0" lang="en" sz="3200">
                <a:solidFill>
                  <a:schemeClr val="lt1"/>
                </a:solidFill>
              </a:rPr>
              <a:t>Latest Releases</a:t>
            </a:r>
            <a:endParaRPr b="0" sz="3200">
              <a:solidFill>
                <a:schemeClr val="lt1"/>
              </a:solidFill>
            </a:endParaRPr>
          </a:p>
        </p:txBody>
      </p:sp>
      <p:sp>
        <p:nvSpPr>
          <p:cNvPr id="613" name="Google Shape;613;p36"/>
          <p:cNvSpPr txBox="1"/>
          <p:nvPr/>
        </p:nvSpPr>
        <p:spPr>
          <a:xfrm>
            <a:off x="399699" y="1235600"/>
            <a:ext cx="382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1"/>
                </a:solidFill>
                <a:latin typeface="Inter"/>
                <a:ea typeface="Inter"/>
                <a:cs typeface="Inter"/>
                <a:sym typeface="Inter"/>
              </a:rPr>
              <a:t>TCP Checks</a:t>
            </a:r>
            <a:endParaRPr sz="1800">
              <a:solidFill>
                <a:schemeClr val="accent1"/>
              </a:solidFill>
              <a:latin typeface="Inter"/>
              <a:ea typeface="Inter"/>
              <a:cs typeface="Inter"/>
              <a:sym typeface="Inter"/>
            </a:endParaRPr>
          </a:p>
        </p:txBody>
      </p:sp>
      <p:sp>
        <p:nvSpPr>
          <p:cNvPr id="614" name="Google Shape;614;p36"/>
          <p:cNvSpPr txBox="1"/>
          <p:nvPr/>
        </p:nvSpPr>
        <p:spPr>
          <a:xfrm>
            <a:off x="399699" y="1540400"/>
            <a:ext cx="361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Inter"/>
                <a:ea typeface="Inter"/>
                <a:cs typeface="Inter"/>
                <a:sym typeface="Inter"/>
              </a:rPr>
              <a:t>Monitor your low-level services like TCP connections with Checkly</a:t>
            </a:r>
            <a:endParaRPr>
              <a:solidFill>
                <a:schemeClr val="lt1"/>
              </a:solidFill>
              <a:latin typeface="Inter"/>
              <a:ea typeface="Inter"/>
              <a:cs typeface="Inter"/>
              <a:sym typeface="Inter"/>
            </a:endParaRPr>
          </a:p>
        </p:txBody>
      </p:sp>
      <p:sp>
        <p:nvSpPr>
          <p:cNvPr id="615" name="Google Shape;615;p36"/>
          <p:cNvSpPr txBox="1"/>
          <p:nvPr/>
        </p:nvSpPr>
        <p:spPr>
          <a:xfrm>
            <a:off x="399699" y="2302400"/>
            <a:ext cx="382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1"/>
                </a:solidFill>
                <a:latin typeface="Inter"/>
                <a:ea typeface="Inter"/>
                <a:cs typeface="Inter"/>
                <a:sym typeface="Inter"/>
              </a:rPr>
              <a:t>Checkly Traces</a:t>
            </a:r>
            <a:endParaRPr sz="1800">
              <a:solidFill>
                <a:schemeClr val="accent1"/>
              </a:solidFill>
              <a:latin typeface="Inter"/>
              <a:ea typeface="Inter"/>
              <a:cs typeface="Inter"/>
              <a:sym typeface="Inter"/>
            </a:endParaRPr>
          </a:p>
        </p:txBody>
      </p:sp>
      <p:sp>
        <p:nvSpPr>
          <p:cNvPr id="616" name="Google Shape;616;p36"/>
          <p:cNvSpPr txBox="1"/>
          <p:nvPr/>
        </p:nvSpPr>
        <p:spPr>
          <a:xfrm>
            <a:off x="399699" y="2607200"/>
            <a:ext cx="3618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Inter"/>
                <a:ea typeface="Inter"/>
                <a:cs typeface="Inter"/>
                <a:sym typeface="Inter"/>
              </a:rPr>
              <a:t>Reduce mean time to resolution with fully integrated and correlated Traces using Checkly and OTel</a:t>
            </a:r>
            <a:endParaRPr>
              <a:solidFill>
                <a:schemeClr val="lt1"/>
              </a:solidFill>
              <a:latin typeface="Inter"/>
              <a:ea typeface="Inter"/>
              <a:cs typeface="Inter"/>
              <a:sym typeface="Inter"/>
            </a:endParaRPr>
          </a:p>
        </p:txBody>
      </p:sp>
      <p:sp>
        <p:nvSpPr>
          <p:cNvPr id="617" name="Google Shape;617;p36"/>
          <p:cNvSpPr txBox="1"/>
          <p:nvPr/>
        </p:nvSpPr>
        <p:spPr>
          <a:xfrm>
            <a:off x="399699" y="3510850"/>
            <a:ext cx="382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1"/>
                </a:solidFill>
                <a:latin typeface="Inter"/>
                <a:ea typeface="Inter"/>
                <a:cs typeface="Inter"/>
                <a:sym typeface="Inter"/>
              </a:rPr>
              <a:t>Checkly Status Pages</a:t>
            </a:r>
            <a:endParaRPr sz="1800">
              <a:solidFill>
                <a:schemeClr val="accent1"/>
              </a:solidFill>
              <a:latin typeface="Inter"/>
              <a:ea typeface="Inter"/>
              <a:cs typeface="Inter"/>
              <a:sym typeface="Inter"/>
            </a:endParaRPr>
          </a:p>
        </p:txBody>
      </p:sp>
      <p:sp>
        <p:nvSpPr>
          <p:cNvPr id="618" name="Google Shape;618;p36"/>
          <p:cNvSpPr txBox="1"/>
          <p:nvPr/>
        </p:nvSpPr>
        <p:spPr>
          <a:xfrm>
            <a:off x="399699" y="3815650"/>
            <a:ext cx="361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Inter"/>
                <a:ea typeface="Inter"/>
                <a:cs typeface="Inter"/>
                <a:sym typeface="Inter"/>
              </a:rPr>
              <a:t>Communicate app availability and performance with customers</a:t>
            </a:r>
            <a:endParaRPr>
              <a:solidFill>
                <a:schemeClr val="lt1"/>
              </a:solidFill>
              <a:latin typeface="Inter"/>
              <a:ea typeface="Inter"/>
              <a:cs typeface="Inter"/>
              <a:sym typeface="Inter"/>
            </a:endParaRPr>
          </a:p>
        </p:txBody>
      </p:sp>
      <p:sp>
        <p:nvSpPr>
          <p:cNvPr id="619" name="Google Shape;619;p36"/>
          <p:cNvSpPr txBox="1"/>
          <p:nvPr>
            <p:ph type="title"/>
          </p:nvPr>
        </p:nvSpPr>
        <p:spPr>
          <a:xfrm>
            <a:off x="4666902" y="584550"/>
            <a:ext cx="3926700" cy="615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0" lang="en" sz="3200">
                <a:solidFill>
                  <a:schemeClr val="lt1"/>
                </a:solidFill>
              </a:rPr>
              <a:t>Coming Soon</a:t>
            </a:r>
            <a:endParaRPr b="0" sz="3200">
              <a:solidFill>
                <a:schemeClr val="lt1"/>
              </a:solidFill>
            </a:endParaRPr>
          </a:p>
        </p:txBody>
      </p:sp>
      <p:sp>
        <p:nvSpPr>
          <p:cNvPr id="620" name="Google Shape;620;p36"/>
          <p:cNvSpPr txBox="1"/>
          <p:nvPr/>
        </p:nvSpPr>
        <p:spPr>
          <a:xfrm>
            <a:off x="4666899" y="1235600"/>
            <a:ext cx="382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1"/>
                </a:solidFill>
                <a:latin typeface="Inter"/>
                <a:ea typeface="Inter"/>
                <a:cs typeface="Inter"/>
                <a:sym typeface="Inter"/>
              </a:rPr>
              <a:t>PW Native</a:t>
            </a:r>
            <a:endParaRPr sz="1800">
              <a:solidFill>
                <a:schemeClr val="accent1"/>
              </a:solidFill>
              <a:latin typeface="Inter"/>
              <a:ea typeface="Inter"/>
              <a:cs typeface="Inter"/>
              <a:sym typeface="Inter"/>
            </a:endParaRPr>
          </a:p>
        </p:txBody>
      </p:sp>
      <p:sp>
        <p:nvSpPr>
          <p:cNvPr id="621" name="Google Shape;621;p36"/>
          <p:cNvSpPr txBox="1"/>
          <p:nvPr/>
        </p:nvSpPr>
        <p:spPr>
          <a:xfrm>
            <a:off x="4666899" y="1540400"/>
            <a:ext cx="361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Inter"/>
                <a:ea typeface="Inter"/>
                <a:cs typeface="Inter"/>
                <a:sym typeface="Inter"/>
              </a:rPr>
              <a:t>Full, native support for all PW constructs and features</a:t>
            </a:r>
            <a:endParaRPr>
              <a:solidFill>
                <a:schemeClr val="lt1"/>
              </a:solidFill>
              <a:latin typeface="Inter"/>
              <a:ea typeface="Inter"/>
              <a:cs typeface="Inter"/>
              <a:sym typeface="Inter"/>
            </a:endParaRPr>
          </a:p>
        </p:txBody>
      </p:sp>
      <p:sp>
        <p:nvSpPr>
          <p:cNvPr id="622" name="Google Shape;622;p36"/>
          <p:cNvSpPr txBox="1"/>
          <p:nvPr/>
        </p:nvSpPr>
        <p:spPr>
          <a:xfrm>
            <a:off x="4565725" y="2823375"/>
            <a:ext cx="37194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lt1"/>
              </a:buClr>
              <a:buSzPts val="1800"/>
              <a:buFont typeface="Inter"/>
              <a:buChar char="-"/>
            </a:pPr>
            <a:r>
              <a:t/>
            </a:r>
            <a:endParaRPr sz="1800">
              <a:solidFill>
                <a:schemeClr val="lt1"/>
              </a:solidFill>
              <a:latin typeface="Inter"/>
              <a:ea typeface="Inter"/>
              <a:cs typeface="Inter"/>
              <a:sym typeface="Inter"/>
            </a:endParaRPr>
          </a:p>
        </p:txBody>
      </p:sp>
      <p:sp>
        <p:nvSpPr>
          <p:cNvPr id="623" name="Google Shape;623;p36"/>
          <p:cNvSpPr txBox="1"/>
          <p:nvPr/>
        </p:nvSpPr>
        <p:spPr>
          <a:xfrm>
            <a:off x="4666899" y="2302400"/>
            <a:ext cx="382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1"/>
                </a:solidFill>
                <a:latin typeface="Inter"/>
                <a:ea typeface="Inter"/>
                <a:cs typeface="Inter"/>
                <a:sym typeface="Inter"/>
              </a:rPr>
              <a:t>Checkly Test</a:t>
            </a:r>
            <a:endParaRPr sz="1800">
              <a:solidFill>
                <a:schemeClr val="accent1"/>
              </a:solidFill>
              <a:latin typeface="Inter"/>
              <a:ea typeface="Inter"/>
              <a:cs typeface="Inter"/>
              <a:sym typeface="Inter"/>
            </a:endParaRPr>
          </a:p>
        </p:txBody>
      </p:sp>
      <p:sp>
        <p:nvSpPr>
          <p:cNvPr id="624" name="Google Shape;624;p36"/>
          <p:cNvSpPr txBox="1"/>
          <p:nvPr/>
        </p:nvSpPr>
        <p:spPr>
          <a:xfrm>
            <a:off x="4666899" y="3510850"/>
            <a:ext cx="382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1"/>
                </a:solidFill>
                <a:latin typeface="Inter"/>
                <a:ea typeface="Inter"/>
                <a:cs typeface="Inter"/>
                <a:sym typeface="Inter"/>
              </a:rPr>
              <a:t>AI Insights &amp; Check Generation</a:t>
            </a:r>
            <a:endParaRPr sz="1800">
              <a:solidFill>
                <a:schemeClr val="accent1"/>
              </a:solidFill>
              <a:latin typeface="Inter"/>
              <a:ea typeface="Inter"/>
              <a:cs typeface="Inter"/>
              <a:sym typeface="Inter"/>
            </a:endParaRPr>
          </a:p>
        </p:txBody>
      </p:sp>
      <p:sp>
        <p:nvSpPr>
          <p:cNvPr id="625" name="Google Shape;625;p36"/>
          <p:cNvSpPr txBox="1"/>
          <p:nvPr/>
        </p:nvSpPr>
        <p:spPr>
          <a:xfrm>
            <a:off x="4666899" y="2607200"/>
            <a:ext cx="361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Inter"/>
                <a:ea typeface="Inter"/>
                <a:cs typeface="Inter"/>
                <a:sym typeface="Inter"/>
              </a:rPr>
              <a:t>Cloud-native testing platform for engineering teams using Playwright</a:t>
            </a:r>
            <a:endParaRPr>
              <a:solidFill>
                <a:schemeClr val="lt1"/>
              </a:solidFill>
              <a:latin typeface="Inter"/>
              <a:ea typeface="Inter"/>
              <a:cs typeface="Inter"/>
              <a:sym typeface="Inter"/>
            </a:endParaRPr>
          </a:p>
        </p:txBody>
      </p:sp>
      <p:sp>
        <p:nvSpPr>
          <p:cNvPr id="626" name="Google Shape;626;p36"/>
          <p:cNvSpPr txBox="1"/>
          <p:nvPr/>
        </p:nvSpPr>
        <p:spPr>
          <a:xfrm>
            <a:off x="4666899" y="3815650"/>
            <a:ext cx="361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Inter"/>
                <a:ea typeface="Inter"/>
                <a:cs typeface="Inter"/>
                <a:sym typeface="Inter"/>
              </a:rPr>
              <a:t>Create, maintain, and debug tests and monitors with AI</a:t>
            </a:r>
            <a:endParaRPr>
              <a:solidFill>
                <a:schemeClr val="lt1"/>
              </a:solidFill>
              <a:latin typeface="Inter"/>
              <a:ea typeface="Inter"/>
              <a:cs typeface="Inter"/>
              <a:sym typeface="Inter"/>
            </a:endParaRPr>
          </a:p>
        </p:txBody>
      </p:sp>
      <p:pic>
        <p:nvPicPr>
          <p:cNvPr id="627" name="Google Shape;627;p36"/>
          <p:cNvPicPr preferRelativeResize="0"/>
          <p:nvPr/>
        </p:nvPicPr>
        <p:blipFill rotWithShape="1">
          <a:blip r:embed="rId3">
            <a:alphaModFix/>
          </a:blip>
          <a:srcRect b="0" l="14083" r="9830" t="0"/>
          <a:stretch/>
        </p:blipFill>
        <p:spPr>
          <a:xfrm>
            <a:off x="0" y="4661850"/>
            <a:ext cx="9144000" cy="129444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3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Index</a:t>
            </a:r>
            <a:endParaRPr/>
          </a:p>
        </p:txBody>
      </p:sp>
      <p:sp>
        <p:nvSpPr>
          <p:cNvPr id="633" name="Google Shape;633;p3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367B"/>
            </a:gs>
            <a:gs pos="100000">
              <a:srgbClr val="010101"/>
            </a:gs>
          </a:gsLst>
          <a:path path="circle">
            <a:fillToRect b="50%" l="50%" r="50%" t="50%"/>
          </a:path>
          <a:tileRect/>
        </a:gradFill>
      </p:bgPr>
    </p:bg>
    <p:spTree>
      <p:nvGrpSpPr>
        <p:cNvPr id="637" name="Shape 637"/>
        <p:cNvGrpSpPr/>
        <p:nvPr/>
      </p:nvGrpSpPr>
      <p:grpSpPr>
        <a:xfrm>
          <a:off x="0" y="0"/>
          <a:ext cx="0" cy="0"/>
          <a:chOff x="0" y="0"/>
          <a:chExt cx="0" cy="0"/>
        </a:xfrm>
      </p:grpSpPr>
      <p:sp>
        <p:nvSpPr>
          <p:cNvPr id="638" name="Google Shape;638;p38"/>
          <p:cNvSpPr/>
          <p:nvPr/>
        </p:nvSpPr>
        <p:spPr>
          <a:xfrm>
            <a:off x="301950" y="1152750"/>
            <a:ext cx="8540100" cy="2296200"/>
          </a:xfrm>
          <a:prstGeom prst="roundRect">
            <a:avLst>
              <a:gd fmla="val 16667" name="adj"/>
            </a:avLst>
          </a:prstGeom>
          <a:gradFill>
            <a:gsLst>
              <a:gs pos="0">
                <a:srgbClr val="FF4848">
                  <a:alpha val="40000"/>
                </a:srgbClr>
              </a:gs>
              <a:gs pos="27000">
                <a:srgbClr val="FF4848">
                  <a:alpha val="40000"/>
                </a:srgbClr>
              </a:gs>
              <a:gs pos="100000">
                <a:srgbClr val="0275FF"/>
              </a:gs>
            </a:gsLst>
            <a:lin ang="2700006" scaled="0"/>
          </a:gra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9" name="Google Shape;639;p38"/>
          <p:cNvSpPr txBox="1"/>
          <p:nvPr/>
        </p:nvSpPr>
        <p:spPr>
          <a:xfrm>
            <a:off x="569338" y="1423313"/>
            <a:ext cx="1768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Inter"/>
                <a:ea typeface="Inter"/>
                <a:cs typeface="Inter"/>
                <a:sym typeface="Inter"/>
              </a:rPr>
              <a:t>Local</a:t>
            </a:r>
            <a:endParaRPr b="1" sz="1600">
              <a:solidFill>
                <a:schemeClr val="lt1"/>
              </a:solidFill>
              <a:latin typeface="Inter"/>
              <a:ea typeface="Inter"/>
              <a:cs typeface="Inter"/>
              <a:sym typeface="Inter"/>
            </a:endParaRPr>
          </a:p>
        </p:txBody>
      </p:sp>
      <p:sp>
        <p:nvSpPr>
          <p:cNvPr id="640" name="Google Shape;640;p38"/>
          <p:cNvSpPr txBox="1"/>
          <p:nvPr/>
        </p:nvSpPr>
        <p:spPr>
          <a:xfrm>
            <a:off x="4606404" y="2702571"/>
            <a:ext cx="176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a:ea typeface="Inter"/>
                <a:cs typeface="Inter"/>
                <a:sym typeface="Inter"/>
              </a:rPr>
              <a:t>Uptime Monitoring</a:t>
            </a:r>
            <a:endParaRPr>
              <a:solidFill>
                <a:schemeClr val="lt1"/>
              </a:solidFill>
              <a:latin typeface="Inter"/>
              <a:ea typeface="Inter"/>
              <a:cs typeface="Inter"/>
              <a:sym typeface="Inter"/>
            </a:endParaRPr>
          </a:p>
        </p:txBody>
      </p:sp>
      <p:sp>
        <p:nvSpPr>
          <p:cNvPr id="641" name="Google Shape;641;p38"/>
          <p:cNvSpPr txBox="1"/>
          <p:nvPr/>
        </p:nvSpPr>
        <p:spPr>
          <a:xfrm>
            <a:off x="4606404" y="2922295"/>
            <a:ext cx="1768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Inter"/>
                <a:ea typeface="Inter"/>
                <a:cs typeface="Inter"/>
                <a:sym typeface="Inter"/>
              </a:rPr>
              <a:t>20% bugs found</a:t>
            </a:r>
            <a:endParaRPr b="1" sz="1000">
              <a:solidFill>
                <a:schemeClr val="lt1"/>
              </a:solidFill>
              <a:latin typeface="Inter"/>
              <a:ea typeface="Inter"/>
              <a:cs typeface="Inter"/>
              <a:sym typeface="Inter"/>
            </a:endParaRPr>
          </a:p>
        </p:txBody>
      </p:sp>
      <p:sp>
        <p:nvSpPr>
          <p:cNvPr id="642" name="Google Shape;642;p38"/>
          <p:cNvSpPr txBox="1"/>
          <p:nvPr/>
        </p:nvSpPr>
        <p:spPr>
          <a:xfrm>
            <a:off x="6635350" y="2702575"/>
            <a:ext cx="212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a:ea typeface="Inter"/>
                <a:cs typeface="Inter"/>
                <a:sym typeface="Inter"/>
              </a:rPr>
              <a:t>Synthetic Monitoring</a:t>
            </a:r>
            <a:endParaRPr>
              <a:solidFill>
                <a:schemeClr val="lt1"/>
              </a:solidFill>
              <a:latin typeface="Inter"/>
              <a:ea typeface="Inter"/>
              <a:cs typeface="Inter"/>
              <a:sym typeface="Inter"/>
            </a:endParaRPr>
          </a:p>
        </p:txBody>
      </p:sp>
      <p:sp>
        <p:nvSpPr>
          <p:cNvPr id="643" name="Google Shape;643;p38"/>
          <p:cNvSpPr txBox="1"/>
          <p:nvPr/>
        </p:nvSpPr>
        <p:spPr>
          <a:xfrm>
            <a:off x="6812000" y="2922291"/>
            <a:ext cx="1768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Inter"/>
                <a:ea typeface="Inter"/>
                <a:cs typeface="Inter"/>
                <a:sym typeface="Inter"/>
              </a:rPr>
              <a:t>10% bugs found</a:t>
            </a:r>
            <a:endParaRPr b="1" sz="1000">
              <a:solidFill>
                <a:schemeClr val="lt1"/>
              </a:solidFill>
              <a:latin typeface="Inter"/>
              <a:ea typeface="Inter"/>
              <a:cs typeface="Inter"/>
              <a:sym typeface="Inter"/>
            </a:endParaRPr>
          </a:p>
        </p:txBody>
      </p:sp>
      <p:sp>
        <p:nvSpPr>
          <p:cNvPr id="644" name="Google Shape;644;p38"/>
          <p:cNvSpPr txBox="1"/>
          <p:nvPr/>
        </p:nvSpPr>
        <p:spPr>
          <a:xfrm>
            <a:off x="424637" y="2702562"/>
            <a:ext cx="176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a:ea typeface="Inter"/>
                <a:cs typeface="Inter"/>
                <a:sym typeface="Inter"/>
              </a:rPr>
              <a:t>Unit &amp; API Tests</a:t>
            </a:r>
            <a:endParaRPr>
              <a:solidFill>
                <a:schemeClr val="lt1"/>
              </a:solidFill>
              <a:latin typeface="Inter"/>
              <a:ea typeface="Inter"/>
              <a:cs typeface="Inter"/>
              <a:sym typeface="Inter"/>
            </a:endParaRPr>
          </a:p>
        </p:txBody>
      </p:sp>
      <p:sp>
        <p:nvSpPr>
          <p:cNvPr id="645" name="Google Shape;645;p38"/>
          <p:cNvSpPr txBox="1"/>
          <p:nvPr/>
        </p:nvSpPr>
        <p:spPr>
          <a:xfrm>
            <a:off x="424637" y="2922286"/>
            <a:ext cx="1768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Inter"/>
                <a:ea typeface="Inter"/>
                <a:cs typeface="Inter"/>
                <a:sym typeface="Inter"/>
              </a:rPr>
              <a:t>40% bugs found</a:t>
            </a:r>
            <a:endParaRPr b="1" sz="1000">
              <a:solidFill>
                <a:schemeClr val="lt1"/>
              </a:solidFill>
              <a:latin typeface="Inter"/>
              <a:ea typeface="Inter"/>
              <a:cs typeface="Inter"/>
              <a:sym typeface="Inter"/>
            </a:endParaRPr>
          </a:p>
        </p:txBody>
      </p:sp>
      <p:sp>
        <p:nvSpPr>
          <p:cNvPr id="646" name="Google Shape;646;p38"/>
          <p:cNvSpPr txBox="1"/>
          <p:nvPr/>
        </p:nvSpPr>
        <p:spPr>
          <a:xfrm>
            <a:off x="2517233" y="2702567"/>
            <a:ext cx="176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a:ea typeface="Inter"/>
                <a:cs typeface="Inter"/>
                <a:sym typeface="Inter"/>
              </a:rPr>
              <a:t>End-to-End Tests</a:t>
            </a:r>
            <a:endParaRPr>
              <a:solidFill>
                <a:schemeClr val="lt1"/>
              </a:solidFill>
              <a:latin typeface="Inter"/>
              <a:ea typeface="Inter"/>
              <a:cs typeface="Inter"/>
              <a:sym typeface="Inter"/>
            </a:endParaRPr>
          </a:p>
        </p:txBody>
      </p:sp>
      <p:sp>
        <p:nvSpPr>
          <p:cNvPr id="647" name="Google Shape;647;p38"/>
          <p:cNvSpPr txBox="1"/>
          <p:nvPr/>
        </p:nvSpPr>
        <p:spPr>
          <a:xfrm>
            <a:off x="2517233" y="2922291"/>
            <a:ext cx="1768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Inter"/>
                <a:ea typeface="Inter"/>
                <a:cs typeface="Inter"/>
                <a:sym typeface="Inter"/>
              </a:rPr>
              <a:t>30% bugs found</a:t>
            </a:r>
            <a:endParaRPr b="1" sz="1000">
              <a:solidFill>
                <a:schemeClr val="lt1"/>
              </a:solidFill>
              <a:latin typeface="Inter"/>
              <a:ea typeface="Inter"/>
              <a:cs typeface="Inter"/>
              <a:sym typeface="Inter"/>
            </a:endParaRPr>
          </a:p>
        </p:txBody>
      </p:sp>
      <p:sp>
        <p:nvSpPr>
          <p:cNvPr id="648" name="Google Shape;648;p38"/>
          <p:cNvSpPr txBox="1"/>
          <p:nvPr/>
        </p:nvSpPr>
        <p:spPr>
          <a:xfrm>
            <a:off x="569338" y="1735713"/>
            <a:ext cx="1301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Inter"/>
                <a:ea typeface="Inter"/>
                <a:cs typeface="Inter"/>
                <a:sym typeface="Inter"/>
              </a:rPr>
              <a:t>Run Playwright and API tests locally, before you push to QA</a:t>
            </a:r>
            <a:endParaRPr sz="1000">
              <a:solidFill>
                <a:schemeClr val="lt1"/>
              </a:solidFill>
              <a:latin typeface="Inter"/>
              <a:ea typeface="Inter"/>
              <a:cs typeface="Inter"/>
              <a:sym typeface="Inter"/>
            </a:endParaRPr>
          </a:p>
        </p:txBody>
      </p:sp>
      <p:sp>
        <p:nvSpPr>
          <p:cNvPr id="649" name="Google Shape;649;p38"/>
          <p:cNvSpPr txBox="1"/>
          <p:nvPr/>
        </p:nvSpPr>
        <p:spPr>
          <a:xfrm>
            <a:off x="362500" y="323250"/>
            <a:ext cx="4360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lt1"/>
                </a:solidFill>
                <a:latin typeface="Inter"/>
                <a:ea typeface="Inter"/>
                <a:cs typeface="Inter"/>
                <a:sym typeface="Inter"/>
              </a:rPr>
              <a:t>Reliability in Depth</a:t>
            </a:r>
            <a:endParaRPr b="1" sz="3200">
              <a:solidFill>
                <a:schemeClr val="lt1"/>
              </a:solidFill>
              <a:latin typeface="Inter"/>
              <a:ea typeface="Inter"/>
              <a:cs typeface="Inter"/>
              <a:sym typeface="Inter"/>
            </a:endParaRPr>
          </a:p>
        </p:txBody>
      </p:sp>
      <p:pic>
        <p:nvPicPr>
          <p:cNvPr id="650" name="Google Shape;650;p38"/>
          <p:cNvPicPr preferRelativeResize="0"/>
          <p:nvPr/>
        </p:nvPicPr>
        <p:blipFill rotWithShape="1">
          <a:blip r:embed="rId3">
            <a:alphaModFix/>
          </a:blip>
          <a:srcRect b="0" l="14083" r="9830" t="0"/>
          <a:stretch/>
        </p:blipFill>
        <p:spPr>
          <a:xfrm>
            <a:off x="0" y="4661850"/>
            <a:ext cx="9144000" cy="1294440"/>
          </a:xfrm>
          <a:prstGeom prst="rect">
            <a:avLst/>
          </a:prstGeom>
          <a:noFill/>
          <a:ln>
            <a:noFill/>
          </a:ln>
        </p:spPr>
      </p:pic>
      <p:cxnSp>
        <p:nvCxnSpPr>
          <p:cNvPr id="651" name="Google Shape;651;p38"/>
          <p:cNvCxnSpPr/>
          <p:nvPr/>
        </p:nvCxnSpPr>
        <p:spPr>
          <a:xfrm>
            <a:off x="2357062" y="1270164"/>
            <a:ext cx="0" cy="2113200"/>
          </a:xfrm>
          <a:prstGeom prst="straightConnector1">
            <a:avLst/>
          </a:prstGeom>
          <a:noFill/>
          <a:ln cap="flat" cmpd="sng" w="19050">
            <a:solidFill>
              <a:schemeClr val="lt2"/>
            </a:solidFill>
            <a:prstDash val="solid"/>
            <a:round/>
            <a:headEnd len="med" w="med" type="none"/>
            <a:tailEnd len="med" w="med" type="none"/>
          </a:ln>
        </p:spPr>
      </p:cxnSp>
      <p:sp>
        <p:nvSpPr>
          <p:cNvPr id="652" name="Google Shape;652;p38"/>
          <p:cNvSpPr txBox="1"/>
          <p:nvPr/>
        </p:nvSpPr>
        <p:spPr>
          <a:xfrm>
            <a:off x="2677405" y="1423313"/>
            <a:ext cx="1768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Inter"/>
                <a:ea typeface="Inter"/>
                <a:cs typeface="Inter"/>
                <a:sym typeface="Inter"/>
              </a:rPr>
              <a:t>QA</a:t>
            </a:r>
            <a:endParaRPr b="1" sz="1600">
              <a:solidFill>
                <a:schemeClr val="lt1"/>
              </a:solidFill>
              <a:latin typeface="Inter"/>
              <a:ea typeface="Inter"/>
              <a:cs typeface="Inter"/>
              <a:sym typeface="Inter"/>
            </a:endParaRPr>
          </a:p>
        </p:txBody>
      </p:sp>
      <p:sp>
        <p:nvSpPr>
          <p:cNvPr id="653" name="Google Shape;653;p38"/>
          <p:cNvSpPr txBox="1"/>
          <p:nvPr/>
        </p:nvSpPr>
        <p:spPr>
          <a:xfrm>
            <a:off x="2677405" y="1735713"/>
            <a:ext cx="1301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Inter"/>
                <a:ea typeface="Inter"/>
                <a:cs typeface="Inter"/>
                <a:sym typeface="Inter"/>
              </a:rPr>
              <a:t>QA can run tests and monitors on QA servers</a:t>
            </a:r>
            <a:endParaRPr sz="1000">
              <a:solidFill>
                <a:schemeClr val="lt1"/>
              </a:solidFill>
              <a:latin typeface="Inter"/>
              <a:ea typeface="Inter"/>
              <a:cs typeface="Inter"/>
              <a:sym typeface="Inter"/>
            </a:endParaRPr>
          </a:p>
        </p:txBody>
      </p:sp>
      <p:cxnSp>
        <p:nvCxnSpPr>
          <p:cNvPr id="654" name="Google Shape;654;p38"/>
          <p:cNvCxnSpPr/>
          <p:nvPr/>
        </p:nvCxnSpPr>
        <p:spPr>
          <a:xfrm>
            <a:off x="4446207" y="1270164"/>
            <a:ext cx="0" cy="2113200"/>
          </a:xfrm>
          <a:prstGeom prst="straightConnector1">
            <a:avLst/>
          </a:prstGeom>
          <a:noFill/>
          <a:ln cap="flat" cmpd="sng" w="19050">
            <a:solidFill>
              <a:schemeClr val="lt2"/>
            </a:solidFill>
            <a:prstDash val="solid"/>
            <a:round/>
            <a:headEnd len="med" w="med" type="none"/>
            <a:tailEnd len="med" w="med" type="none"/>
          </a:ln>
        </p:spPr>
      </p:cxnSp>
      <p:sp>
        <p:nvSpPr>
          <p:cNvPr id="655" name="Google Shape;655;p38"/>
          <p:cNvSpPr txBox="1"/>
          <p:nvPr/>
        </p:nvSpPr>
        <p:spPr>
          <a:xfrm>
            <a:off x="4766573" y="1423313"/>
            <a:ext cx="1768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Inter"/>
                <a:ea typeface="Inter"/>
                <a:cs typeface="Inter"/>
                <a:sym typeface="Inter"/>
              </a:rPr>
              <a:t>Staging</a:t>
            </a:r>
            <a:endParaRPr b="1" sz="1600">
              <a:solidFill>
                <a:schemeClr val="lt1"/>
              </a:solidFill>
              <a:latin typeface="Inter"/>
              <a:ea typeface="Inter"/>
              <a:cs typeface="Inter"/>
              <a:sym typeface="Inter"/>
            </a:endParaRPr>
          </a:p>
        </p:txBody>
      </p:sp>
      <p:sp>
        <p:nvSpPr>
          <p:cNvPr id="656" name="Google Shape;656;p38"/>
          <p:cNvSpPr txBox="1"/>
          <p:nvPr/>
        </p:nvSpPr>
        <p:spPr>
          <a:xfrm>
            <a:off x="4766573" y="1735713"/>
            <a:ext cx="130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Inter"/>
                <a:ea typeface="Inter"/>
                <a:cs typeface="Inter"/>
                <a:sym typeface="Inter"/>
              </a:rPr>
              <a:t>This is a sentence</a:t>
            </a:r>
            <a:endParaRPr sz="1000">
              <a:solidFill>
                <a:schemeClr val="lt1"/>
              </a:solidFill>
              <a:latin typeface="Inter"/>
              <a:ea typeface="Inter"/>
              <a:cs typeface="Inter"/>
              <a:sym typeface="Inter"/>
            </a:endParaRPr>
          </a:p>
        </p:txBody>
      </p:sp>
      <p:cxnSp>
        <p:nvCxnSpPr>
          <p:cNvPr id="657" name="Google Shape;657;p38"/>
          <p:cNvCxnSpPr/>
          <p:nvPr/>
        </p:nvCxnSpPr>
        <p:spPr>
          <a:xfrm>
            <a:off x="6535375" y="1270164"/>
            <a:ext cx="0" cy="2113200"/>
          </a:xfrm>
          <a:prstGeom prst="straightConnector1">
            <a:avLst/>
          </a:prstGeom>
          <a:noFill/>
          <a:ln cap="flat" cmpd="sng" w="19050">
            <a:solidFill>
              <a:schemeClr val="lt2"/>
            </a:solidFill>
            <a:prstDash val="solid"/>
            <a:round/>
            <a:headEnd len="med" w="med" type="none"/>
            <a:tailEnd len="med" w="med" type="none"/>
          </a:ln>
        </p:spPr>
      </p:cxnSp>
      <p:sp>
        <p:nvSpPr>
          <p:cNvPr id="658" name="Google Shape;658;p38"/>
          <p:cNvSpPr txBox="1"/>
          <p:nvPr/>
        </p:nvSpPr>
        <p:spPr>
          <a:xfrm>
            <a:off x="6855723" y="1423313"/>
            <a:ext cx="1768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Inter"/>
                <a:ea typeface="Inter"/>
                <a:cs typeface="Inter"/>
                <a:sym typeface="Inter"/>
              </a:rPr>
              <a:t>Production</a:t>
            </a:r>
            <a:endParaRPr b="1" sz="1600">
              <a:solidFill>
                <a:schemeClr val="lt1"/>
              </a:solidFill>
              <a:latin typeface="Inter"/>
              <a:ea typeface="Inter"/>
              <a:cs typeface="Inter"/>
              <a:sym typeface="Inter"/>
            </a:endParaRPr>
          </a:p>
        </p:txBody>
      </p:sp>
      <p:sp>
        <p:nvSpPr>
          <p:cNvPr id="659" name="Google Shape;659;p38"/>
          <p:cNvSpPr txBox="1"/>
          <p:nvPr/>
        </p:nvSpPr>
        <p:spPr>
          <a:xfrm>
            <a:off x="6855723" y="1735713"/>
            <a:ext cx="130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Inter"/>
                <a:ea typeface="Inter"/>
                <a:cs typeface="Inter"/>
                <a:sym typeface="Inter"/>
              </a:rPr>
              <a:t>This is a sentence</a:t>
            </a:r>
            <a:endParaRPr sz="1000">
              <a:solidFill>
                <a:schemeClr val="lt1"/>
              </a:solidFill>
              <a:latin typeface="Inter"/>
              <a:ea typeface="Inter"/>
              <a:cs typeface="Inter"/>
              <a:sym typeface="Inter"/>
            </a:endParaRPr>
          </a:p>
        </p:txBody>
      </p:sp>
      <p:sp>
        <p:nvSpPr>
          <p:cNvPr id="660" name="Google Shape;660;p38"/>
          <p:cNvSpPr/>
          <p:nvPr/>
        </p:nvSpPr>
        <p:spPr>
          <a:xfrm>
            <a:off x="1484850" y="3749100"/>
            <a:ext cx="6174300" cy="942900"/>
          </a:xfrm>
          <a:prstGeom prst="roundRect">
            <a:avLst>
              <a:gd fmla="val 16667" name="adj"/>
            </a:avLst>
          </a:prstGeom>
          <a:solidFill>
            <a:srgbClr val="0075FF">
              <a:alpha val="5000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1" name="Google Shape;661;p38"/>
          <p:cNvSpPr txBox="1"/>
          <p:nvPr/>
        </p:nvSpPr>
        <p:spPr>
          <a:xfrm>
            <a:off x="1658500" y="3882002"/>
            <a:ext cx="1768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Inter"/>
                <a:ea typeface="Inter"/>
                <a:cs typeface="Inter"/>
                <a:sym typeface="Inter"/>
              </a:rPr>
              <a:t>Root Cause Analysis</a:t>
            </a:r>
            <a:endParaRPr b="1" sz="1600">
              <a:solidFill>
                <a:schemeClr val="lt1"/>
              </a:solidFill>
              <a:latin typeface="Inter"/>
              <a:ea typeface="Inter"/>
              <a:cs typeface="Inter"/>
              <a:sym typeface="Inter"/>
            </a:endParaRPr>
          </a:p>
        </p:txBody>
      </p:sp>
      <p:sp>
        <p:nvSpPr>
          <p:cNvPr id="662" name="Google Shape;662;p38"/>
          <p:cNvSpPr txBox="1"/>
          <p:nvPr/>
        </p:nvSpPr>
        <p:spPr>
          <a:xfrm>
            <a:off x="3427308" y="4020442"/>
            <a:ext cx="176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a:ea typeface="Inter"/>
                <a:cs typeface="Inter"/>
                <a:sym typeface="Inter"/>
              </a:rPr>
              <a:t>Full-Stack Traces</a:t>
            </a:r>
            <a:endParaRPr>
              <a:solidFill>
                <a:schemeClr val="lt1"/>
              </a:solidFill>
              <a:latin typeface="Inter"/>
              <a:ea typeface="Inter"/>
              <a:cs typeface="Inter"/>
              <a:sym typeface="Inter"/>
            </a:endParaRPr>
          </a:p>
        </p:txBody>
      </p:sp>
      <p:sp>
        <p:nvSpPr>
          <p:cNvPr id="663" name="Google Shape;663;p38"/>
          <p:cNvSpPr txBox="1"/>
          <p:nvPr/>
        </p:nvSpPr>
        <p:spPr>
          <a:xfrm>
            <a:off x="5341325" y="4020450"/>
            <a:ext cx="212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Inter"/>
                <a:ea typeface="Inter"/>
                <a:cs typeface="Inter"/>
                <a:sym typeface="Inter"/>
              </a:rPr>
              <a:t>Videos &amp; Screenshots</a:t>
            </a:r>
            <a:endParaRPr>
              <a:solidFill>
                <a:schemeClr val="lt1"/>
              </a:solidFill>
              <a:latin typeface="Inter"/>
              <a:ea typeface="Inter"/>
              <a:cs typeface="Inter"/>
              <a:sym typeface="Inte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367B"/>
            </a:gs>
            <a:gs pos="100000">
              <a:srgbClr val="010101"/>
            </a:gs>
          </a:gsLst>
          <a:path path="circle">
            <a:fillToRect b="50%" l="50%" r="50%" t="50%"/>
          </a:path>
          <a:tileRect/>
        </a:gradFill>
      </p:bgPr>
    </p:bg>
    <p:spTree>
      <p:nvGrpSpPr>
        <p:cNvPr id="667" name="Shape 667"/>
        <p:cNvGrpSpPr/>
        <p:nvPr/>
      </p:nvGrpSpPr>
      <p:grpSpPr>
        <a:xfrm>
          <a:off x="0" y="0"/>
          <a:ext cx="0" cy="0"/>
          <a:chOff x="0" y="0"/>
          <a:chExt cx="0" cy="0"/>
        </a:xfrm>
      </p:grpSpPr>
      <p:sp>
        <p:nvSpPr>
          <p:cNvPr id="668" name="Google Shape;668;p39"/>
          <p:cNvSpPr/>
          <p:nvPr/>
        </p:nvSpPr>
        <p:spPr>
          <a:xfrm>
            <a:off x="3955382" y="1839550"/>
            <a:ext cx="3692700" cy="1025400"/>
          </a:xfrm>
          <a:prstGeom prst="roundRect">
            <a:avLst>
              <a:gd fmla="val 16667" name="adj"/>
            </a:avLst>
          </a:prstGeom>
          <a:solidFill>
            <a:schemeClr val="accent1"/>
          </a:solidFill>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9" name="Google Shape;669;p39"/>
          <p:cNvSpPr/>
          <p:nvPr/>
        </p:nvSpPr>
        <p:spPr>
          <a:xfrm>
            <a:off x="4113157" y="1983900"/>
            <a:ext cx="3382500" cy="728700"/>
          </a:xfrm>
          <a:prstGeom prst="roundRect">
            <a:avLst>
              <a:gd fmla="val 16667" name="adj"/>
            </a:avLst>
          </a:prstGeom>
          <a:solidFill>
            <a:srgbClr val="FFFFFF"/>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70" name="Google Shape;670;p39" title="IDE.png"/>
          <p:cNvPicPr preferRelativeResize="0"/>
          <p:nvPr/>
        </p:nvPicPr>
        <p:blipFill>
          <a:blip r:embed="rId3">
            <a:alphaModFix/>
          </a:blip>
          <a:stretch>
            <a:fillRect/>
          </a:stretch>
        </p:blipFill>
        <p:spPr>
          <a:xfrm>
            <a:off x="5477700" y="239850"/>
            <a:ext cx="626976" cy="626976"/>
          </a:xfrm>
          <a:prstGeom prst="rect">
            <a:avLst/>
          </a:prstGeom>
          <a:noFill/>
          <a:ln>
            <a:noFill/>
          </a:ln>
          <a:effectLst>
            <a:outerShdw blurRad="57150" rotWithShape="0" algn="bl" dir="5400000" dist="19050">
              <a:srgbClr val="000000">
                <a:alpha val="50000"/>
              </a:srgbClr>
            </a:outerShdw>
          </a:effectLst>
        </p:spPr>
      </p:pic>
      <p:pic>
        <p:nvPicPr>
          <p:cNvPr id="671" name="Google Shape;671;p39"/>
          <p:cNvPicPr preferRelativeResize="0"/>
          <p:nvPr/>
        </p:nvPicPr>
        <p:blipFill>
          <a:blip r:embed="rId4">
            <a:alphaModFix/>
          </a:blip>
          <a:stretch>
            <a:fillRect/>
          </a:stretch>
        </p:blipFill>
        <p:spPr>
          <a:xfrm>
            <a:off x="5477709" y="1400925"/>
            <a:ext cx="626975" cy="627000"/>
          </a:xfrm>
          <a:prstGeom prst="rect">
            <a:avLst/>
          </a:prstGeom>
          <a:noFill/>
          <a:ln>
            <a:noFill/>
          </a:ln>
        </p:spPr>
      </p:pic>
      <p:sp>
        <p:nvSpPr>
          <p:cNvPr id="672" name="Google Shape;672;p39"/>
          <p:cNvSpPr/>
          <p:nvPr/>
        </p:nvSpPr>
        <p:spPr>
          <a:xfrm>
            <a:off x="3385338" y="3596525"/>
            <a:ext cx="728700" cy="728700"/>
          </a:xfrm>
          <a:prstGeom prst="diamond">
            <a:avLst/>
          </a:prstGeom>
          <a:solidFill>
            <a:schemeClr val="accent5"/>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3" name="Google Shape;673;p39"/>
          <p:cNvSpPr txBox="1"/>
          <p:nvPr/>
        </p:nvSpPr>
        <p:spPr>
          <a:xfrm>
            <a:off x="3385338" y="3823589"/>
            <a:ext cx="728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Local</a:t>
            </a:r>
            <a:endParaRPr b="1" sz="800">
              <a:solidFill>
                <a:schemeClr val="lt1"/>
              </a:solidFill>
              <a:latin typeface="Inter"/>
              <a:ea typeface="Inter"/>
              <a:cs typeface="Inter"/>
              <a:sym typeface="Inter"/>
            </a:endParaRPr>
          </a:p>
        </p:txBody>
      </p:sp>
      <p:sp>
        <p:nvSpPr>
          <p:cNvPr id="674" name="Google Shape;674;p39"/>
          <p:cNvSpPr/>
          <p:nvPr/>
        </p:nvSpPr>
        <p:spPr>
          <a:xfrm>
            <a:off x="5426846" y="3596525"/>
            <a:ext cx="728700" cy="728700"/>
          </a:xfrm>
          <a:prstGeom prst="diamond">
            <a:avLst/>
          </a:prstGeom>
          <a:solidFill>
            <a:schemeClr val="accent4"/>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5" name="Google Shape;675;p39"/>
          <p:cNvSpPr txBox="1"/>
          <p:nvPr/>
        </p:nvSpPr>
        <p:spPr>
          <a:xfrm>
            <a:off x="5494988" y="3823589"/>
            <a:ext cx="592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dk2"/>
                </a:solidFill>
                <a:latin typeface="Inter"/>
                <a:ea typeface="Inter"/>
                <a:cs typeface="Inter"/>
                <a:sym typeface="Inter"/>
              </a:rPr>
              <a:t>Staging</a:t>
            </a:r>
            <a:endParaRPr b="1" sz="800">
              <a:solidFill>
                <a:schemeClr val="dk2"/>
              </a:solidFill>
              <a:latin typeface="Inter"/>
              <a:ea typeface="Inter"/>
              <a:cs typeface="Inter"/>
              <a:sym typeface="Inter"/>
            </a:endParaRPr>
          </a:p>
        </p:txBody>
      </p:sp>
      <p:sp>
        <p:nvSpPr>
          <p:cNvPr id="676" name="Google Shape;676;p39"/>
          <p:cNvSpPr/>
          <p:nvPr/>
        </p:nvSpPr>
        <p:spPr>
          <a:xfrm>
            <a:off x="7468355" y="3596525"/>
            <a:ext cx="728700" cy="728700"/>
          </a:xfrm>
          <a:prstGeom prst="diamond">
            <a:avLst/>
          </a:prstGeom>
          <a:solidFill>
            <a:schemeClr val="accent6"/>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7" name="Google Shape;677;p39"/>
          <p:cNvSpPr txBox="1"/>
          <p:nvPr/>
        </p:nvSpPr>
        <p:spPr>
          <a:xfrm>
            <a:off x="7536496" y="3823589"/>
            <a:ext cx="592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dk2"/>
                </a:solidFill>
                <a:latin typeface="Inter"/>
                <a:ea typeface="Inter"/>
                <a:cs typeface="Inter"/>
                <a:sym typeface="Inter"/>
              </a:rPr>
              <a:t>Prod</a:t>
            </a:r>
            <a:endParaRPr b="1" sz="800">
              <a:solidFill>
                <a:schemeClr val="dk2"/>
              </a:solidFill>
              <a:latin typeface="Inter"/>
              <a:ea typeface="Inter"/>
              <a:cs typeface="Inter"/>
              <a:sym typeface="Inter"/>
            </a:endParaRPr>
          </a:p>
        </p:txBody>
      </p:sp>
      <p:cxnSp>
        <p:nvCxnSpPr>
          <p:cNvPr id="678" name="Google Shape;678;p39"/>
          <p:cNvCxnSpPr>
            <a:stCxn id="672" idx="3"/>
            <a:endCxn id="674" idx="1"/>
          </p:cNvCxnSpPr>
          <p:nvPr/>
        </p:nvCxnSpPr>
        <p:spPr>
          <a:xfrm>
            <a:off x="4114038" y="3960875"/>
            <a:ext cx="1312800" cy="0"/>
          </a:xfrm>
          <a:prstGeom prst="straightConnector1">
            <a:avLst/>
          </a:prstGeom>
          <a:noFill/>
          <a:ln cap="flat" cmpd="sng" w="19050">
            <a:solidFill>
              <a:schemeClr val="lt1"/>
            </a:solidFill>
            <a:prstDash val="dash"/>
            <a:round/>
            <a:headEnd len="med" w="med" type="oval"/>
            <a:tailEnd len="med" w="med" type="oval"/>
          </a:ln>
        </p:spPr>
      </p:cxnSp>
      <p:cxnSp>
        <p:nvCxnSpPr>
          <p:cNvPr id="679" name="Google Shape;679;p39"/>
          <p:cNvCxnSpPr/>
          <p:nvPr/>
        </p:nvCxnSpPr>
        <p:spPr>
          <a:xfrm>
            <a:off x="6155509" y="3960875"/>
            <a:ext cx="1312800" cy="0"/>
          </a:xfrm>
          <a:prstGeom prst="straightConnector1">
            <a:avLst/>
          </a:prstGeom>
          <a:noFill/>
          <a:ln cap="flat" cmpd="sng" w="19050">
            <a:solidFill>
              <a:schemeClr val="lt1"/>
            </a:solidFill>
            <a:prstDash val="dash"/>
            <a:round/>
            <a:headEnd len="med" w="med" type="oval"/>
            <a:tailEnd len="med" w="med" type="oval"/>
          </a:ln>
        </p:spPr>
      </p:cxnSp>
      <p:cxnSp>
        <p:nvCxnSpPr>
          <p:cNvPr id="680" name="Google Shape;680;p39"/>
          <p:cNvCxnSpPr>
            <a:stCxn id="670" idx="2"/>
            <a:endCxn id="671" idx="0"/>
          </p:cNvCxnSpPr>
          <p:nvPr/>
        </p:nvCxnSpPr>
        <p:spPr>
          <a:xfrm>
            <a:off x="5791188" y="866826"/>
            <a:ext cx="0" cy="534000"/>
          </a:xfrm>
          <a:prstGeom prst="straightConnector1">
            <a:avLst/>
          </a:prstGeom>
          <a:noFill/>
          <a:ln cap="flat" cmpd="sng" w="19050">
            <a:solidFill>
              <a:schemeClr val="accent1"/>
            </a:solidFill>
            <a:prstDash val="solid"/>
            <a:round/>
            <a:headEnd len="med" w="med" type="none"/>
            <a:tailEnd len="med" w="med" type="none"/>
          </a:ln>
        </p:spPr>
      </p:cxnSp>
      <p:cxnSp>
        <p:nvCxnSpPr>
          <p:cNvPr id="681" name="Google Shape;681;p39"/>
          <p:cNvCxnSpPr>
            <a:stCxn id="668" idx="2"/>
            <a:endCxn id="674" idx="0"/>
          </p:cNvCxnSpPr>
          <p:nvPr/>
        </p:nvCxnSpPr>
        <p:spPr>
          <a:xfrm flipH="1">
            <a:off x="5791232" y="2864950"/>
            <a:ext cx="10500" cy="731700"/>
          </a:xfrm>
          <a:prstGeom prst="straightConnector1">
            <a:avLst/>
          </a:prstGeom>
          <a:noFill/>
          <a:ln cap="flat" cmpd="sng" w="19050">
            <a:solidFill>
              <a:schemeClr val="accent1"/>
            </a:solidFill>
            <a:prstDash val="solid"/>
            <a:round/>
            <a:headEnd len="med" w="med" type="none"/>
            <a:tailEnd len="med" w="med" type="none"/>
          </a:ln>
        </p:spPr>
      </p:cxnSp>
      <p:cxnSp>
        <p:nvCxnSpPr>
          <p:cNvPr id="682" name="Google Shape;682;p39"/>
          <p:cNvCxnSpPr>
            <a:stCxn id="668" idx="2"/>
            <a:endCxn id="672" idx="0"/>
          </p:cNvCxnSpPr>
          <p:nvPr/>
        </p:nvCxnSpPr>
        <p:spPr>
          <a:xfrm rot="5400000">
            <a:off x="4409882" y="2204800"/>
            <a:ext cx="731700" cy="2052000"/>
          </a:xfrm>
          <a:prstGeom prst="curvedConnector3">
            <a:avLst>
              <a:gd fmla="val 49991" name="adj1"/>
            </a:avLst>
          </a:prstGeom>
          <a:noFill/>
          <a:ln cap="flat" cmpd="sng" w="19050">
            <a:solidFill>
              <a:schemeClr val="accent1"/>
            </a:solidFill>
            <a:prstDash val="solid"/>
            <a:round/>
            <a:headEnd len="med" w="med" type="none"/>
            <a:tailEnd len="med" w="med" type="none"/>
          </a:ln>
        </p:spPr>
      </p:cxnSp>
      <p:cxnSp>
        <p:nvCxnSpPr>
          <p:cNvPr id="683" name="Google Shape;683;p39"/>
          <p:cNvCxnSpPr>
            <a:stCxn id="668" idx="2"/>
            <a:endCxn id="676" idx="0"/>
          </p:cNvCxnSpPr>
          <p:nvPr/>
        </p:nvCxnSpPr>
        <p:spPr>
          <a:xfrm flipH="1" rot="-5400000">
            <a:off x="6451382" y="2215300"/>
            <a:ext cx="731700" cy="2031000"/>
          </a:xfrm>
          <a:prstGeom prst="curvedConnector3">
            <a:avLst>
              <a:gd fmla="val 49991" name="adj1"/>
            </a:avLst>
          </a:prstGeom>
          <a:noFill/>
          <a:ln cap="flat" cmpd="sng" w="19050">
            <a:solidFill>
              <a:schemeClr val="accent1"/>
            </a:solidFill>
            <a:prstDash val="solid"/>
            <a:round/>
            <a:headEnd len="med" w="med" type="none"/>
            <a:tailEnd len="med" w="med" type="none"/>
          </a:ln>
        </p:spPr>
      </p:cxnSp>
      <p:sp>
        <p:nvSpPr>
          <p:cNvPr id="684" name="Google Shape;684;p39"/>
          <p:cNvSpPr txBox="1"/>
          <p:nvPr/>
        </p:nvSpPr>
        <p:spPr>
          <a:xfrm>
            <a:off x="4209282" y="2101950"/>
            <a:ext cx="1367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Inter"/>
                <a:ea typeface="Inter"/>
                <a:cs typeface="Inter"/>
                <a:sym typeface="Inter"/>
              </a:rPr>
              <a:t>Kick off tests during CI/CD</a:t>
            </a:r>
            <a:endParaRPr sz="1000">
              <a:solidFill>
                <a:schemeClr val="dk2"/>
              </a:solidFill>
              <a:latin typeface="Inter"/>
              <a:ea typeface="Inter"/>
              <a:cs typeface="Inter"/>
              <a:sym typeface="Inter"/>
            </a:endParaRPr>
          </a:p>
        </p:txBody>
      </p:sp>
      <p:sp>
        <p:nvSpPr>
          <p:cNvPr id="685" name="Google Shape;685;p39"/>
          <p:cNvSpPr txBox="1"/>
          <p:nvPr/>
        </p:nvSpPr>
        <p:spPr>
          <a:xfrm>
            <a:off x="6038082" y="2101950"/>
            <a:ext cx="1367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latin typeface="Inter"/>
                <a:ea typeface="Inter"/>
                <a:cs typeface="Inter"/>
                <a:sym typeface="Inter"/>
              </a:rPr>
              <a:t>Deploy monitors </a:t>
            </a:r>
            <a:br>
              <a:rPr lang="en" sz="1000">
                <a:solidFill>
                  <a:schemeClr val="dk2"/>
                </a:solidFill>
                <a:latin typeface="Inter"/>
                <a:ea typeface="Inter"/>
                <a:cs typeface="Inter"/>
                <a:sym typeface="Inter"/>
              </a:rPr>
            </a:br>
            <a:r>
              <a:rPr lang="en" sz="1000">
                <a:solidFill>
                  <a:schemeClr val="dk2"/>
                </a:solidFill>
                <a:latin typeface="Inter"/>
                <a:ea typeface="Inter"/>
                <a:cs typeface="Inter"/>
                <a:sym typeface="Inter"/>
              </a:rPr>
              <a:t>to production</a:t>
            </a:r>
            <a:endParaRPr sz="1000">
              <a:solidFill>
                <a:schemeClr val="dk2"/>
              </a:solidFill>
              <a:latin typeface="Inter"/>
              <a:ea typeface="Inter"/>
              <a:cs typeface="Inter"/>
              <a:sym typeface="Inter"/>
            </a:endParaRPr>
          </a:p>
        </p:txBody>
      </p:sp>
      <p:sp>
        <p:nvSpPr>
          <p:cNvPr id="686" name="Google Shape;686;p39"/>
          <p:cNvSpPr txBox="1"/>
          <p:nvPr/>
        </p:nvSpPr>
        <p:spPr>
          <a:xfrm>
            <a:off x="2452413" y="4433675"/>
            <a:ext cx="1367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QA </a:t>
            </a:r>
            <a:br>
              <a:rPr b="1" lang="en" sz="1100">
                <a:solidFill>
                  <a:schemeClr val="lt1"/>
                </a:solidFill>
                <a:latin typeface="Inter"/>
                <a:ea typeface="Inter"/>
                <a:cs typeface="Inter"/>
                <a:sym typeface="Inter"/>
              </a:rPr>
            </a:br>
            <a:r>
              <a:rPr b="1" lang="en" sz="1100">
                <a:solidFill>
                  <a:schemeClr val="lt1"/>
                </a:solidFill>
                <a:latin typeface="Inter"/>
                <a:ea typeface="Inter"/>
                <a:cs typeface="Inter"/>
                <a:sym typeface="Inter"/>
              </a:rPr>
              <a:t>Engineers</a:t>
            </a:r>
            <a:endParaRPr b="1" sz="1100">
              <a:solidFill>
                <a:schemeClr val="lt1"/>
              </a:solidFill>
              <a:latin typeface="Inter"/>
              <a:ea typeface="Inter"/>
              <a:cs typeface="Inter"/>
              <a:sym typeface="Inter"/>
            </a:endParaRPr>
          </a:p>
        </p:txBody>
      </p:sp>
      <p:sp>
        <p:nvSpPr>
          <p:cNvPr id="687" name="Google Shape;687;p39"/>
          <p:cNvSpPr txBox="1"/>
          <p:nvPr/>
        </p:nvSpPr>
        <p:spPr>
          <a:xfrm>
            <a:off x="4222463" y="4433675"/>
            <a:ext cx="1367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App </a:t>
            </a:r>
            <a:br>
              <a:rPr b="1" lang="en" sz="1100">
                <a:solidFill>
                  <a:schemeClr val="lt1"/>
                </a:solidFill>
                <a:latin typeface="Inter"/>
                <a:ea typeface="Inter"/>
                <a:cs typeface="Inter"/>
                <a:sym typeface="Inter"/>
              </a:rPr>
            </a:br>
            <a:r>
              <a:rPr b="1" lang="en" sz="1100">
                <a:solidFill>
                  <a:schemeClr val="lt1"/>
                </a:solidFill>
                <a:latin typeface="Inter"/>
                <a:ea typeface="Inter"/>
                <a:cs typeface="Inter"/>
                <a:sym typeface="Inter"/>
              </a:rPr>
              <a:t>Developers</a:t>
            </a:r>
            <a:endParaRPr b="1" sz="1100">
              <a:solidFill>
                <a:schemeClr val="lt1"/>
              </a:solidFill>
              <a:latin typeface="Inter"/>
              <a:ea typeface="Inter"/>
              <a:cs typeface="Inter"/>
              <a:sym typeface="Inter"/>
            </a:endParaRPr>
          </a:p>
        </p:txBody>
      </p:sp>
      <p:sp>
        <p:nvSpPr>
          <p:cNvPr id="688" name="Google Shape;688;p39"/>
          <p:cNvSpPr txBox="1"/>
          <p:nvPr/>
        </p:nvSpPr>
        <p:spPr>
          <a:xfrm>
            <a:off x="7762563" y="4436200"/>
            <a:ext cx="1367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Operations Teams</a:t>
            </a:r>
            <a:endParaRPr b="1" sz="1100">
              <a:solidFill>
                <a:schemeClr val="lt1"/>
              </a:solidFill>
              <a:latin typeface="Inter"/>
              <a:ea typeface="Inter"/>
              <a:cs typeface="Inter"/>
              <a:sym typeface="Inter"/>
            </a:endParaRPr>
          </a:p>
        </p:txBody>
      </p:sp>
      <p:sp>
        <p:nvSpPr>
          <p:cNvPr id="689" name="Google Shape;689;p39"/>
          <p:cNvSpPr txBox="1"/>
          <p:nvPr/>
        </p:nvSpPr>
        <p:spPr>
          <a:xfrm>
            <a:off x="5992513" y="4436200"/>
            <a:ext cx="1367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1"/>
                </a:solidFill>
                <a:latin typeface="Inter"/>
                <a:ea typeface="Inter"/>
                <a:cs typeface="Inter"/>
                <a:sym typeface="Inter"/>
              </a:rPr>
              <a:t>SREs &amp; Platform Teams</a:t>
            </a:r>
            <a:endParaRPr b="1" sz="1100">
              <a:solidFill>
                <a:schemeClr val="lt1"/>
              </a:solidFill>
              <a:latin typeface="Inter"/>
              <a:ea typeface="Inter"/>
              <a:cs typeface="Inter"/>
              <a:sym typeface="Inter"/>
            </a:endParaRPr>
          </a:p>
        </p:txBody>
      </p:sp>
      <p:pic>
        <p:nvPicPr>
          <p:cNvPr id="690" name="Google Shape;690;p39"/>
          <p:cNvPicPr preferRelativeResize="0"/>
          <p:nvPr/>
        </p:nvPicPr>
        <p:blipFill>
          <a:blip r:embed="rId5">
            <a:alphaModFix/>
          </a:blip>
          <a:stretch>
            <a:fillRect/>
          </a:stretch>
        </p:blipFill>
        <p:spPr>
          <a:xfrm>
            <a:off x="5268875" y="435815"/>
            <a:ext cx="307800" cy="307800"/>
          </a:xfrm>
          <a:prstGeom prst="rect">
            <a:avLst/>
          </a:prstGeom>
          <a:noFill/>
          <a:ln>
            <a:noFill/>
          </a:ln>
        </p:spPr>
      </p:pic>
      <p:pic>
        <p:nvPicPr>
          <p:cNvPr id="691" name="Google Shape;691;p39"/>
          <p:cNvPicPr preferRelativeResize="0"/>
          <p:nvPr/>
        </p:nvPicPr>
        <p:blipFill>
          <a:blip r:embed="rId6">
            <a:alphaModFix/>
          </a:blip>
          <a:stretch>
            <a:fillRect/>
          </a:stretch>
        </p:blipFill>
        <p:spPr>
          <a:xfrm>
            <a:off x="5971488" y="414790"/>
            <a:ext cx="307800" cy="307800"/>
          </a:xfrm>
          <a:prstGeom prst="rect">
            <a:avLst/>
          </a:prstGeom>
          <a:noFill/>
          <a:ln>
            <a:noFill/>
          </a:ln>
        </p:spPr>
      </p:pic>
      <p:sp>
        <p:nvSpPr>
          <p:cNvPr id="692" name="Google Shape;692;p39"/>
          <p:cNvSpPr txBox="1"/>
          <p:nvPr/>
        </p:nvSpPr>
        <p:spPr>
          <a:xfrm>
            <a:off x="4489175" y="420375"/>
            <a:ext cx="83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Inter"/>
                <a:ea typeface="Inter"/>
                <a:cs typeface="Inter"/>
                <a:sym typeface="Inter"/>
              </a:rPr>
              <a:t>Playwright</a:t>
            </a:r>
            <a:endParaRPr sz="1000">
              <a:solidFill>
                <a:schemeClr val="lt1"/>
              </a:solidFill>
              <a:latin typeface="Inter"/>
              <a:ea typeface="Inter"/>
              <a:cs typeface="Inter"/>
              <a:sym typeface="Inter"/>
            </a:endParaRPr>
          </a:p>
        </p:txBody>
      </p:sp>
      <p:sp>
        <p:nvSpPr>
          <p:cNvPr id="693" name="Google Shape;693;p39"/>
          <p:cNvSpPr txBox="1"/>
          <p:nvPr/>
        </p:nvSpPr>
        <p:spPr>
          <a:xfrm>
            <a:off x="6259200" y="435825"/>
            <a:ext cx="83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Inter"/>
                <a:ea typeface="Inter"/>
                <a:cs typeface="Inter"/>
                <a:sym typeface="Inter"/>
              </a:rPr>
              <a:t>OpenAPI</a:t>
            </a:r>
            <a:endParaRPr sz="1000">
              <a:solidFill>
                <a:schemeClr val="lt1"/>
              </a:solidFill>
              <a:latin typeface="Inter"/>
              <a:ea typeface="Inter"/>
              <a:cs typeface="Inter"/>
              <a:sym typeface="Inter"/>
            </a:endParaRPr>
          </a:p>
        </p:txBody>
      </p:sp>
      <p:sp>
        <p:nvSpPr>
          <p:cNvPr id="694" name="Google Shape;694;p39"/>
          <p:cNvSpPr txBox="1"/>
          <p:nvPr/>
        </p:nvSpPr>
        <p:spPr>
          <a:xfrm>
            <a:off x="230075" y="1032675"/>
            <a:ext cx="29148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chemeClr val="accent1"/>
                </a:solidFill>
                <a:latin typeface="Inter"/>
                <a:ea typeface="Inter"/>
                <a:cs typeface="Inter"/>
                <a:sym typeface="Inter"/>
              </a:rPr>
              <a:t>Performance</a:t>
            </a:r>
            <a:r>
              <a:rPr lang="en" sz="2700">
                <a:solidFill>
                  <a:schemeClr val="dk2"/>
                </a:solidFill>
                <a:latin typeface="Inter"/>
                <a:ea typeface="Inter"/>
                <a:cs typeface="Inter"/>
                <a:sym typeface="Inter"/>
              </a:rPr>
              <a:t> </a:t>
            </a:r>
            <a:r>
              <a:rPr lang="en" sz="2700">
                <a:solidFill>
                  <a:schemeClr val="lt1"/>
                </a:solidFill>
                <a:latin typeface="Inter"/>
                <a:ea typeface="Inter"/>
                <a:cs typeface="Inter"/>
                <a:sym typeface="Inter"/>
              </a:rPr>
              <a:t>&amp;</a:t>
            </a:r>
            <a:r>
              <a:rPr lang="en" sz="2700">
                <a:solidFill>
                  <a:schemeClr val="dk2"/>
                </a:solidFill>
                <a:latin typeface="Inter"/>
                <a:ea typeface="Inter"/>
                <a:cs typeface="Inter"/>
                <a:sym typeface="Inter"/>
              </a:rPr>
              <a:t> </a:t>
            </a:r>
            <a:r>
              <a:rPr lang="en" sz="2700">
                <a:solidFill>
                  <a:schemeClr val="accent1"/>
                </a:solidFill>
                <a:latin typeface="Inter"/>
                <a:ea typeface="Inter"/>
                <a:cs typeface="Inter"/>
                <a:sym typeface="Inter"/>
              </a:rPr>
              <a:t>reliability</a:t>
            </a:r>
            <a:r>
              <a:rPr lang="en" sz="2700">
                <a:solidFill>
                  <a:schemeClr val="dk2"/>
                </a:solidFill>
                <a:latin typeface="Inter"/>
                <a:ea typeface="Inter"/>
                <a:cs typeface="Inter"/>
                <a:sym typeface="Inter"/>
              </a:rPr>
              <a:t> </a:t>
            </a:r>
            <a:r>
              <a:rPr lang="en" sz="2700">
                <a:solidFill>
                  <a:schemeClr val="lt1"/>
                </a:solidFill>
                <a:latin typeface="Inter"/>
                <a:ea typeface="Inter"/>
                <a:cs typeface="Inter"/>
                <a:sym typeface="Inter"/>
              </a:rPr>
              <a:t>built for a modern development workflow</a:t>
            </a:r>
            <a:endParaRPr sz="2700">
              <a:solidFill>
                <a:schemeClr val="lt1"/>
              </a:solidFill>
              <a:latin typeface="Inter"/>
              <a:ea typeface="Inter"/>
              <a:cs typeface="Inter"/>
              <a:sym typeface="Inter"/>
            </a:endParaRPr>
          </a:p>
        </p:txBody>
      </p:sp>
      <p:cxnSp>
        <p:nvCxnSpPr>
          <p:cNvPr id="695" name="Google Shape;695;p39"/>
          <p:cNvCxnSpPr>
            <a:stCxn id="673" idx="1"/>
            <a:endCxn id="668" idx="1"/>
          </p:cNvCxnSpPr>
          <p:nvPr/>
        </p:nvCxnSpPr>
        <p:spPr>
          <a:xfrm flipH="1" rot="10800000">
            <a:off x="3385338" y="2352389"/>
            <a:ext cx="570000" cy="1625100"/>
          </a:xfrm>
          <a:prstGeom prst="bentConnector3">
            <a:avLst>
              <a:gd fmla="val -41776" name="adj1"/>
            </a:avLst>
          </a:prstGeom>
          <a:noFill/>
          <a:ln cap="flat" cmpd="sng" w="19050">
            <a:solidFill>
              <a:schemeClr val="lt1"/>
            </a:solidFill>
            <a:prstDash val="dot"/>
            <a:round/>
            <a:headEnd len="med" w="med" type="none"/>
            <a:tailEnd len="med" w="med" type="none"/>
          </a:ln>
        </p:spPr>
      </p:cxnSp>
      <p:cxnSp>
        <p:nvCxnSpPr>
          <p:cNvPr id="696" name="Google Shape;696;p39"/>
          <p:cNvCxnSpPr>
            <a:stCxn id="677" idx="3"/>
            <a:endCxn id="668" idx="3"/>
          </p:cNvCxnSpPr>
          <p:nvPr/>
        </p:nvCxnSpPr>
        <p:spPr>
          <a:xfrm rot="10800000">
            <a:off x="7648096" y="2352389"/>
            <a:ext cx="480900" cy="1625100"/>
          </a:xfrm>
          <a:prstGeom prst="bentConnector3">
            <a:avLst>
              <a:gd fmla="val -49517" name="adj1"/>
            </a:avLst>
          </a:prstGeom>
          <a:noFill/>
          <a:ln cap="flat" cmpd="sng" w="19050">
            <a:solidFill>
              <a:schemeClr val="lt1"/>
            </a:solidFill>
            <a:prstDash val="dot"/>
            <a:round/>
            <a:headEnd len="med" w="med" type="none"/>
            <a:tailEnd len="med" w="med" type="none"/>
          </a:ln>
        </p:spPr>
      </p:cxnSp>
      <p:pic>
        <p:nvPicPr>
          <p:cNvPr id="697" name="Google Shape;697;p39"/>
          <p:cNvPicPr preferRelativeResize="0"/>
          <p:nvPr/>
        </p:nvPicPr>
        <p:blipFill>
          <a:blip r:embed="rId7">
            <a:alphaModFix/>
          </a:blip>
          <a:stretch>
            <a:fillRect/>
          </a:stretch>
        </p:blipFill>
        <p:spPr>
          <a:xfrm>
            <a:off x="2982225" y="2194350"/>
            <a:ext cx="307800" cy="307800"/>
          </a:xfrm>
          <a:prstGeom prst="rect">
            <a:avLst/>
          </a:prstGeom>
          <a:noFill/>
          <a:ln>
            <a:noFill/>
          </a:ln>
        </p:spPr>
      </p:pic>
      <p:pic>
        <p:nvPicPr>
          <p:cNvPr id="698" name="Google Shape;698;p39"/>
          <p:cNvPicPr preferRelativeResize="0"/>
          <p:nvPr/>
        </p:nvPicPr>
        <p:blipFill>
          <a:blip r:embed="rId7">
            <a:alphaModFix/>
          </a:blip>
          <a:stretch>
            <a:fillRect/>
          </a:stretch>
        </p:blipFill>
        <p:spPr>
          <a:xfrm>
            <a:off x="8197050" y="2198350"/>
            <a:ext cx="307800" cy="307800"/>
          </a:xfrm>
          <a:prstGeom prst="rect">
            <a:avLst/>
          </a:prstGeom>
          <a:noFill/>
          <a:ln>
            <a:noFill/>
          </a:ln>
        </p:spPr>
      </p:pic>
      <p:pic>
        <p:nvPicPr>
          <p:cNvPr id="699" name="Google Shape;699;p39"/>
          <p:cNvPicPr preferRelativeResize="0"/>
          <p:nvPr/>
        </p:nvPicPr>
        <p:blipFill>
          <a:blip r:embed="rId8">
            <a:alphaModFix/>
          </a:blip>
          <a:stretch>
            <a:fillRect/>
          </a:stretch>
        </p:blipFill>
        <p:spPr>
          <a:xfrm>
            <a:off x="5653475" y="2191313"/>
            <a:ext cx="307800" cy="307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734"/>
        </a:solidFill>
      </p:bgPr>
    </p:bg>
    <p:spTree>
      <p:nvGrpSpPr>
        <p:cNvPr id="703" name="Shape 703"/>
        <p:cNvGrpSpPr/>
        <p:nvPr/>
      </p:nvGrpSpPr>
      <p:grpSpPr>
        <a:xfrm>
          <a:off x="0" y="0"/>
          <a:ext cx="0" cy="0"/>
          <a:chOff x="0" y="0"/>
          <a:chExt cx="0" cy="0"/>
        </a:xfrm>
      </p:grpSpPr>
      <p:sp>
        <p:nvSpPr>
          <p:cNvPr id="704" name="Google Shape;704;p40"/>
          <p:cNvSpPr/>
          <p:nvPr/>
        </p:nvSpPr>
        <p:spPr>
          <a:xfrm>
            <a:off x="6376675" y="2434250"/>
            <a:ext cx="2307300" cy="18789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5" name="Google Shape;705;p40"/>
          <p:cNvSpPr/>
          <p:nvPr/>
        </p:nvSpPr>
        <p:spPr>
          <a:xfrm>
            <a:off x="7351850" y="2950100"/>
            <a:ext cx="268800" cy="247500"/>
          </a:xfrm>
          <a:prstGeom prst="downArrow">
            <a:avLst>
              <a:gd fmla="val 64807" name="adj1"/>
              <a:gd fmla="val 50000" name="adj2"/>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06" name="Google Shape;706;p40"/>
          <p:cNvPicPr preferRelativeResize="0"/>
          <p:nvPr/>
        </p:nvPicPr>
        <p:blipFill>
          <a:blip r:embed="rId3">
            <a:alphaModFix/>
          </a:blip>
          <a:stretch>
            <a:fillRect/>
          </a:stretch>
        </p:blipFill>
        <p:spPr>
          <a:xfrm>
            <a:off x="5725646" y="346600"/>
            <a:ext cx="3047775" cy="1836749"/>
          </a:xfrm>
          <a:prstGeom prst="rect">
            <a:avLst/>
          </a:prstGeom>
          <a:noFill/>
          <a:ln>
            <a:noFill/>
          </a:ln>
        </p:spPr>
      </p:pic>
      <p:pic>
        <p:nvPicPr>
          <p:cNvPr id="707" name="Google Shape;707;p40"/>
          <p:cNvPicPr preferRelativeResize="0"/>
          <p:nvPr/>
        </p:nvPicPr>
        <p:blipFill rotWithShape="1">
          <a:blip r:embed="rId4">
            <a:alphaModFix/>
          </a:blip>
          <a:srcRect b="0" l="14083" r="9830" t="0"/>
          <a:stretch/>
        </p:blipFill>
        <p:spPr>
          <a:xfrm>
            <a:off x="-934850" y="4564050"/>
            <a:ext cx="10469601" cy="1294450"/>
          </a:xfrm>
          <a:prstGeom prst="rect">
            <a:avLst/>
          </a:prstGeom>
          <a:noFill/>
          <a:ln>
            <a:noFill/>
          </a:ln>
        </p:spPr>
      </p:pic>
      <p:sp>
        <p:nvSpPr>
          <p:cNvPr id="708" name="Google Shape;708;p40"/>
          <p:cNvSpPr txBox="1"/>
          <p:nvPr>
            <p:ph type="ctrTitle"/>
          </p:nvPr>
        </p:nvSpPr>
        <p:spPr>
          <a:xfrm>
            <a:off x="460025" y="638725"/>
            <a:ext cx="4276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solidFill>
                  <a:schemeClr val="lt1"/>
                </a:solidFill>
                <a:latin typeface="Inter"/>
                <a:ea typeface="Inter"/>
                <a:cs typeface="Inter"/>
                <a:sym typeface="Inter"/>
              </a:rPr>
              <a:t>Checkly Traces</a:t>
            </a:r>
            <a:endParaRPr sz="3200">
              <a:solidFill>
                <a:schemeClr val="lt1"/>
              </a:solidFill>
              <a:latin typeface="Inter"/>
              <a:ea typeface="Inter"/>
              <a:cs typeface="Inter"/>
              <a:sym typeface="Inter"/>
            </a:endParaRPr>
          </a:p>
        </p:txBody>
      </p:sp>
      <p:sp>
        <p:nvSpPr>
          <p:cNvPr id="709" name="Google Shape;709;p40"/>
          <p:cNvSpPr txBox="1"/>
          <p:nvPr/>
        </p:nvSpPr>
        <p:spPr>
          <a:xfrm>
            <a:off x="460025" y="1131450"/>
            <a:ext cx="45819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200">
                <a:solidFill>
                  <a:schemeClr val="lt1"/>
                </a:solidFill>
                <a:latin typeface="Inter"/>
                <a:ea typeface="Inter"/>
                <a:cs typeface="Inter"/>
                <a:sym typeface="Inter"/>
              </a:rPr>
              <a:t>Debugging distributed systems is slow and inefficient. Excessive tracing data increases costs and noise, forcing engineers to waste time searching through logs and dashboards just to find the root cause.</a:t>
            </a:r>
            <a:endParaRPr sz="1200">
              <a:solidFill>
                <a:schemeClr val="lt1"/>
              </a:solidFill>
              <a:latin typeface="Inter"/>
              <a:ea typeface="Inter"/>
              <a:cs typeface="Inter"/>
              <a:sym typeface="Inter"/>
            </a:endParaRPr>
          </a:p>
        </p:txBody>
      </p:sp>
      <p:sp>
        <p:nvSpPr>
          <p:cNvPr id="710" name="Google Shape;710;p40"/>
          <p:cNvSpPr/>
          <p:nvPr/>
        </p:nvSpPr>
        <p:spPr>
          <a:xfrm>
            <a:off x="460025" y="2471850"/>
            <a:ext cx="2307300" cy="18789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1" name="Google Shape;711;p40"/>
          <p:cNvSpPr/>
          <p:nvPr/>
        </p:nvSpPr>
        <p:spPr>
          <a:xfrm>
            <a:off x="3418350" y="2434250"/>
            <a:ext cx="2307300" cy="18789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2" name="Google Shape;712;p40"/>
          <p:cNvSpPr txBox="1"/>
          <p:nvPr/>
        </p:nvSpPr>
        <p:spPr>
          <a:xfrm>
            <a:off x="733675" y="3197591"/>
            <a:ext cx="1760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Inter"/>
                <a:ea typeface="Inter"/>
                <a:cs typeface="Inter"/>
                <a:sym typeface="Inter"/>
              </a:rPr>
              <a:t>Native Open Telemetry Support</a:t>
            </a:r>
            <a:endParaRPr b="1" sz="1200">
              <a:solidFill>
                <a:schemeClr val="lt1"/>
              </a:solidFill>
              <a:latin typeface="Inter"/>
              <a:ea typeface="Inter"/>
              <a:cs typeface="Inter"/>
              <a:sym typeface="Inter"/>
            </a:endParaRPr>
          </a:p>
        </p:txBody>
      </p:sp>
      <p:sp>
        <p:nvSpPr>
          <p:cNvPr id="713" name="Google Shape;713;p40"/>
          <p:cNvSpPr txBox="1"/>
          <p:nvPr/>
        </p:nvSpPr>
        <p:spPr>
          <a:xfrm>
            <a:off x="733675" y="3605950"/>
            <a:ext cx="1760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Easily integrate with your existing observability stack without vendor lock-in.</a:t>
            </a:r>
            <a:endParaRPr sz="900">
              <a:solidFill>
                <a:schemeClr val="lt1"/>
              </a:solidFill>
              <a:latin typeface="Inter"/>
              <a:ea typeface="Inter"/>
              <a:cs typeface="Inter"/>
              <a:sym typeface="Inter"/>
            </a:endParaRPr>
          </a:p>
        </p:txBody>
      </p:sp>
      <p:sp>
        <p:nvSpPr>
          <p:cNvPr id="714" name="Google Shape;714;p40"/>
          <p:cNvSpPr txBox="1"/>
          <p:nvPr/>
        </p:nvSpPr>
        <p:spPr>
          <a:xfrm>
            <a:off x="3691950" y="3197591"/>
            <a:ext cx="1760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Inter"/>
                <a:ea typeface="Inter"/>
                <a:cs typeface="Inter"/>
                <a:sym typeface="Inter"/>
              </a:rPr>
              <a:t>Faster </a:t>
            </a:r>
            <a:br>
              <a:rPr b="1" lang="en" sz="1200">
                <a:solidFill>
                  <a:schemeClr val="lt1"/>
                </a:solidFill>
                <a:latin typeface="Inter"/>
                <a:ea typeface="Inter"/>
                <a:cs typeface="Inter"/>
                <a:sym typeface="Inter"/>
              </a:rPr>
            </a:br>
            <a:r>
              <a:rPr b="1" lang="en" sz="1200">
                <a:solidFill>
                  <a:schemeClr val="lt1"/>
                </a:solidFill>
                <a:latin typeface="Inter"/>
                <a:ea typeface="Inter"/>
                <a:cs typeface="Inter"/>
                <a:sym typeface="Inter"/>
              </a:rPr>
              <a:t>Root Cause Analysis</a:t>
            </a:r>
            <a:endParaRPr b="1" sz="1200">
              <a:solidFill>
                <a:schemeClr val="lt1"/>
              </a:solidFill>
              <a:latin typeface="Inter"/>
              <a:ea typeface="Inter"/>
              <a:cs typeface="Inter"/>
              <a:sym typeface="Inter"/>
            </a:endParaRPr>
          </a:p>
        </p:txBody>
      </p:sp>
      <p:sp>
        <p:nvSpPr>
          <p:cNvPr id="715" name="Google Shape;715;p40"/>
          <p:cNvSpPr txBox="1"/>
          <p:nvPr/>
        </p:nvSpPr>
        <p:spPr>
          <a:xfrm>
            <a:off x="3691950" y="3605950"/>
            <a:ext cx="1760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Correlate synthetic check failures with backend traces to cut MTTD and MTTR.</a:t>
            </a:r>
            <a:endParaRPr sz="900">
              <a:solidFill>
                <a:schemeClr val="lt1"/>
              </a:solidFill>
              <a:latin typeface="Inter"/>
              <a:ea typeface="Inter"/>
              <a:cs typeface="Inter"/>
              <a:sym typeface="Inter"/>
            </a:endParaRPr>
          </a:p>
        </p:txBody>
      </p:sp>
      <p:sp>
        <p:nvSpPr>
          <p:cNvPr id="716" name="Google Shape;716;p40"/>
          <p:cNvSpPr txBox="1"/>
          <p:nvPr/>
        </p:nvSpPr>
        <p:spPr>
          <a:xfrm>
            <a:off x="6650225" y="3197591"/>
            <a:ext cx="1760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Inter"/>
                <a:ea typeface="Inter"/>
                <a:cs typeface="Inter"/>
                <a:sym typeface="Inter"/>
              </a:rPr>
              <a:t>Reduce Observability Costs</a:t>
            </a:r>
            <a:endParaRPr b="1" sz="1200">
              <a:solidFill>
                <a:schemeClr val="lt1"/>
              </a:solidFill>
              <a:latin typeface="Inter"/>
              <a:ea typeface="Inter"/>
              <a:cs typeface="Inter"/>
              <a:sym typeface="Inter"/>
            </a:endParaRPr>
          </a:p>
        </p:txBody>
      </p:sp>
      <p:sp>
        <p:nvSpPr>
          <p:cNvPr id="717" name="Google Shape;717;p40"/>
          <p:cNvSpPr txBox="1"/>
          <p:nvPr/>
        </p:nvSpPr>
        <p:spPr>
          <a:xfrm>
            <a:off x="6650225" y="3605950"/>
            <a:ext cx="1760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lt1"/>
                </a:solidFill>
                <a:latin typeface="Inter"/>
                <a:ea typeface="Inter"/>
                <a:cs typeface="Inter"/>
                <a:sym typeface="Inter"/>
              </a:rPr>
              <a:t>Capture only what matters, lowering noise, storage costs, and egress fees.</a:t>
            </a:r>
            <a:endParaRPr sz="900">
              <a:solidFill>
                <a:schemeClr val="lt1"/>
              </a:solidFill>
              <a:latin typeface="Inter"/>
              <a:ea typeface="Inter"/>
              <a:cs typeface="Inter"/>
              <a:sym typeface="Inter"/>
            </a:endParaRPr>
          </a:p>
        </p:txBody>
      </p:sp>
      <p:pic>
        <p:nvPicPr>
          <p:cNvPr id="718" name="Google Shape;718;p40"/>
          <p:cNvPicPr preferRelativeResize="0"/>
          <p:nvPr/>
        </p:nvPicPr>
        <p:blipFill>
          <a:blip r:embed="rId5">
            <a:alphaModFix/>
          </a:blip>
          <a:stretch>
            <a:fillRect/>
          </a:stretch>
        </p:blipFill>
        <p:spPr>
          <a:xfrm>
            <a:off x="1336675" y="2643500"/>
            <a:ext cx="554100" cy="554100"/>
          </a:xfrm>
          <a:prstGeom prst="rect">
            <a:avLst/>
          </a:prstGeom>
          <a:noFill/>
          <a:ln>
            <a:noFill/>
          </a:ln>
        </p:spPr>
      </p:pic>
      <p:pic>
        <p:nvPicPr>
          <p:cNvPr id="719" name="Google Shape;719;p40"/>
          <p:cNvPicPr preferRelativeResize="0"/>
          <p:nvPr/>
        </p:nvPicPr>
        <p:blipFill>
          <a:blip r:embed="rId6">
            <a:alphaModFix/>
          </a:blip>
          <a:stretch>
            <a:fillRect/>
          </a:stretch>
        </p:blipFill>
        <p:spPr>
          <a:xfrm>
            <a:off x="4294950" y="2643500"/>
            <a:ext cx="554100" cy="554100"/>
          </a:xfrm>
          <a:prstGeom prst="rect">
            <a:avLst/>
          </a:prstGeom>
          <a:noFill/>
          <a:ln>
            <a:noFill/>
          </a:ln>
        </p:spPr>
      </p:pic>
      <p:sp>
        <p:nvSpPr>
          <p:cNvPr id="720" name="Google Shape;720;p40"/>
          <p:cNvSpPr/>
          <p:nvPr/>
        </p:nvSpPr>
        <p:spPr>
          <a:xfrm>
            <a:off x="7316000" y="2491100"/>
            <a:ext cx="340500" cy="340500"/>
          </a:xfrm>
          <a:prstGeom prst="ellipse">
            <a:avLst/>
          </a:prstGeom>
          <a:solidFill>
            <a:srgbClr val="5FE6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1" name="Google Shape;721;p40"/>
          <p:cNvSpPr txBox="1"/>
          <p:nvPr/>
        </p:nvSpPr>
        <p:spPr>
          <a:xfrm>
            <a:off x="7324961" y="2460244"/>
            <a:ext cx="340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Inter"/>
                <a:ea typeface="Inter"/>
                <a:cs typeface="Inter"/>
                <a:sym typeface="Inter"/>
              </a:rPr>
              <a:t>$</a:t>
            </a:r>
            <a:endParaRPr b="1" sz="1600">
              <a:solidFill>
                <a:schemeClr val="lt1"/>
              </a:solidFill>
              <a:latin typeface="Inter"/>
              <a:ea typeface="Inter"/>
              <a:cs typeface="Inter"/>
              <a:sym typeface="Inter"/>
            </a:endParaRPr>
          </a:p>
        </p:txBody>
      </p:sp>
      <p:sp>
        <p:nvSpPr>
          <p:cNvPr id="722" name="Google Shape;722;p40"/>
          <p:cNvSpPr txBox="1"/>
          <p:nvPr>
            <p:ph type="ctrTitle"/>
          </p:nvPr>
        </p:nvSpPr>
        <p:spPr>
          <a:xfrm>
            <a:off x="460025" y="132325"/>
            <a:ext cx="4276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Inter"/>
                <a:ea typeface="Inter"/>
                <a:cs typeface="Inter"/>
                <a:sym typeface="Inter"/>
              </a:rPr>
              <a:t>NEW PRODUCT</a:t>
            </a:r>
            <a:endParaRPr b="1" sz="1800">
              <a:solidFill>
                <a:schemeClr val="lt1"/>
              </a:solidFill>
              <a:latin typeface="Inter"/>
              <a:ea typeface="Inter"/>
              <a:cs typeface="Inter"/>
              <a:sym typeface="Int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734"/>
        </a:solidFill>
      </p:bgPr>
    </p:bg>
    <p:spTree>
      <p:nvGrpSpPr>
        <p:cNvPr id="726" name="Shape 726"/>
        <p:cNvGrpSpPr/>
        <p:nvPr/>
      </p:nvGrpSpPr>
      <p:grpSpPr>
        <a:xfrm>
          <a:off x="0" y="0"/>
          <a:ext cx="0" cy="0"/>
          <a:chOff x="0" y="0"/>
          <a:chExt cx="0" cy="0"/>
        </a:xfrm>
      </p:grpSpPr>
      <p:pic>
        <p:nvPicPr>
          <p:cNvPr id="727" name="Google Shape;727;p41"/>
          <p:cNvPicPr preferRelativeResize="0"/>
          <p:nvPr/>
        </p:nvPicPr>
        <p:blipFill rotWithShape="1">
          <a:blip r:embed="rId3">
            <a:alphaModFix/>
          </a:blip>
          <a:srcRect b="0" l="14083" r="9830" t="0"/>
          <a:stretch/>
        </p:blipFill>
        <p:spPr>
          <a:xfrm>
            <a:off x="-934850" y="4564050"/>
            <a:ext cx="10469601" cy="1294450"/>
          </a:xfrm>
          <a:prstGeom prst="rect">
            <a:avLst/>
          </a:prstGeom>
          <a:noFill/>
          <a:ln>
            <a:noFill/>
          </a:ln>
        </p:spPr>
      </p:pic>
      <p:sp>
        <p:nvSpPr>
          <p:cNvPr id="728" name="Google Shape;728;p41"/>
          <p:cNvSpPr txBox="1"/>
          <p:nvPr>
            <p:ph type="ctrTitle"/>
          </p:nvPr>
        </p:nvSpPr>
        <p:spPr>
          <a:xfrm>
            <a:off x="460025" y="638725"/>
            <a:ext cx="4276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solidFill>
                  <a:schemeClr val="lt1"/>
                </a:solidFill>
                <a:latin typeface="Inter"/>
                <a:ea typeface="Inter"/>
                <a:cs typeface="Inter"/>
                <a:sym typeface="Inter"/>
              </a:rPr>
              <a:t>Status Pages</a:t>
            </a:r>
            <a:endParaRPr sz="3200">
              <a:solidFill>
                <a:schemeClr val="lt1"/>
              </a:solidFill>
              <a:latin typeface="Inter"/>
              <a:ea typeface="Inter"/>
              <a:cs typeface="Inter"/>
              <a:sym typeface="Inter"/>
            </a:endParaRPr>
          </a:p>
        </p:txBody>
      </p:sp>
      <p:sp>
        <p:nvSpPr>
          <p:cNvPr id="729" name="Google Shape;729;p41"/>
          <p:cNvSpPr txBox="1"/>
          <p:nvPr/>
        </p:nvSpPr>
        <p:spPr>
          <a:xfrm>
            <a:off x="460025" y="1131450"/>
            <a:ext cx="4581900" cy="458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en" sz="1200">
                <a:solidFill>
                  <a:schemeClr val="lt1"/>
                </a:solidFill>
                <a:latin typeface="Inter"/>
                <a:ea typeface="Inter"/>
                <a:cs typeface="Inter"/>
                <a:sym typeface="Inter"/>
              </a:rPr>
              <a:t>An integrated, automated, and reliable way to communicate real-time product health updates to internal and external stakeholders.</a:t>
            </a:r>
            <a:endParaRPr sz="1200">
              <a:solidFill>
                <a:schemeClr val="lt1"/>
              </a:solidFill>
              <a:latin typeface="Inter"/>
              <a:ea typeface="Inter"/>
              <a:cs typeface="Inter"/>
              <a:sym typeface="Inter"/>
            </a:endParaRPr>
          </a:p>
          <a:p>
            <a:pPr indent="-304800" lvl="0" marL="457200" rtl="0" algn="l">
              <a:lnSpc>
                <a:spcPct val="150000"/>
              </a:lnSpc>
              <a:spcBef>
                <a:spcPts val="1200"/>
              </a:spcBef>
              <a:spcAft>
                <a:spcPts val="0"/>
              </a:spcAft>
              <a:buClr>
                <a:schemeClr val="lt1"/>
              </a:buClr>
              <a:buSzPts val="1200"/>
              <a:buFont typeface="Inter"/>
              <a:buChar char="●"/>
            </a:pPr>
            <a:r>
              <a:rPr lang="en" sz="1200">
                <a:solidFill>
                  <a:schemeClr val="lt1"/>
                </a:solidFill>
                <a:latin typeface="Inter"/>
                <a:ea typeface="Inter"/>
                <a:cs typeface="Inter"/>
                <a:sym typeface="Inter"/>
              </a:rPr>
              <a:t>Real-time status updates</a:t>
            </a:r>
            <a:endParaRPr sz="1200">
              <a:solidFill>
                <a:schemeClr val="lt1"/>
              </a:solidFill>
              <a:latin typeface="Inter"/>
              <a:ea typeface="Inter"/>
              <a:cs typeface="Inter"/>
              <a:sym typeface="Inter"/>
            </a:endParaRPr>
          </a:p>
          <a:p>
            <a:pPr indent="-304800" lvl="0" marL="457200" rtl="0" algn="l">
              <a:lnSpc>
                <a:spcPct val="150000"/>
              </a:lnSpc>
              <a:spcBef>
                <a:spcPts val="0"/>
              </a:spcBef>
              <a:spcAft>
                <a:spcPts val="0"/>
              </a:spcAft>
              <a:buClr>
                <a:schemeClr val="lt1"/>
              </a:buClr>
              <a:buSzPts val="1200"/>
              <a:buFont typeface="Inter"/>
              <a:buChar char="●"/>
            </a:pPr>
            <a:r>
              <a:rPr lang="en" sz="1200">
                <a:solidFill>
                  <a:schemeClr val="lt1"/>
                </a:solidFill>
                <a:latin typeface="Inter"/>
                <a:ea typeface="Inter"/>
                <a:cs typeface="Inter"/>
                <a:sym typeface="Inter"/>
              </a:rPr>
              <a:t>Incident management &amp; reporting</a:t>
            </a:r>
            <a:endParaRPr sz="1200">
              <a:solidFill>
                <a:schemeClr val="lt1"/>
              </a:solidFill>
              <a:latin typeface="Inter"/>
              <a:ea typeface="Inter"/>
              <a:cs typeface="Inter"/>
              <a:sym typeface="Inter"/>
            </a:endParaRPr>
          </a:p>
          <a:p>
            <a:pPr indent="-304800" lvl="0" marL="457200" rtl="0" algn="l">
              <a:lnSpc>
                <a:spcPct val="150000"/>
              </a:lnSpc>
              <a:spcBef>
                <a:spcPts val="0"/>
              </a:spcBef>
              <a:spcAft>
                <a:spcPts val="0"/>
              </a:spcAft>
              <a:buClr>
                <a:schemeClr val="lt1"/>
              </a:buClr>
              <a:buSzPts val="1200"/>
              <a:buFont typeface="Inter"/>
              <a:buChar char="●"/>
            </a:pPr>
            <a:r>
              <a:rPr lang="en" sz="1200">
                <a:solidFill>
                  <a:schemeClr val="lt1"/>
                </a:solidFill>
                <a:latin typeface="Inter"/>
                <a:ea typeface="Inter"/>
                <a:cs typeface="Inter"/>
                <a:sym typeface="Inter"/>
              </a:rPr>
              <a:t>Subscription &amp; notifications</a:t>
            </a:r>
            <a:endParaRPr sz="1200">
              <a:solidFill>
                <a:schemeClr val="lt1"/>
              </a:solidFill>
              <a:latin typeface="Inter"/>
              <a:ea typeface="Inter"/>
              <a:cs typeface="Inter"/>
              <a:sym typeface="Inter"/>
            </a:endParaRPr>
          </a:p>
          <a:p>
            <a:pPr indent="-304800" lvl="0" marL="457200" rtl="0" algn="l">
              <a:lnSpc>
                <a:spcPct val="150000"/>
              </a:lnSpc>
              <a:spcBef>
                <a:spcPts val="0"/>
              </a:spcBef>
              <a:spcAft>
                <a:spcPts val="0"/>
              </a:spcAft>
              <a:buClr>
                <a:schemeClr val="lt1"/>
              </a:buClr>
              <a:buSzPts val="1200"/>
              <a:buFont typeface="Inter"/>
              <a:buChar char="●"/>
            </a:pPr>
            <a:r>
              <a:rPr lang="en" sz="1200">
                <a:solidFill>
                  <a:schemeClr val="lt1"/>
                </a:solidFill>
                <a:latin typeface="Inter"/>
                <a:ea typeface="Inter"/>
                <a:cs typeface="Inter"/>
                <a:sym typeface="Inter"/>
              </a:rPr>
              <a:t>Planned maintenance visibility</a:t>
            </a:r>
            <a:endParaRPr sz="1200">
              <a:solidFill>
                <a:schemeClr val="lt1"/>
              </a:solidFill>
              <a:latin typeface="Inter"/>
              <a:ea typeface="Inter"/>
              <a:cs typeface="Inter"/>
              <a:sym typeface="Inter"/>
            </a:endParaRPr>
          </a:p>
          <a:p>
            <a:pPr indent="-304800" lvl="0" marL="457200" rtl="0" algn="l">
              <a:lnSpc>
                <a:spcPct val="150000"/>
              </a:lnSpc>
              <a:spcBef>
                <a:spcPts val="0"/>
              </a:spcBef>
              <a:spcAft>
                <a:spcPts val="0"/>
              </a:spcAft>
              <a:buClr>
                <a:schemeClr val="lt1"/>
              </a:buClr>
              <a:buSzPts val="1200"/>
              <a:buFont typeface="Inter"/>
              <a:buChar char="●"/>
            </a:pPr>
            <a:r>
              <a:rPr lang="en" sz="1200">
                <a:solidFill>
                  <a:schemeClr val="lt1"/>
                </a:solidFill>
                <a:latin typeface="Inter"/>
                <a:ea typeface="Inter"/>
                <a:cs typeface="Inter"/>
                <a:sym typeface="Inter"/>
              </a:rPr>
              <a:t>Historical uptime &amp; availability insights</a:t>
            </a:r>
            <a:endParaRPr sz="1200">
              <a:solidFill>
                <a:schemeClr val="lt1"/>
              </a:solidFill>
              <a:latin typeface="Inter"/>
              <a:ea typeface="Inter"/>
              <a:cs typeface="Inter"/>
              <a:sym typeface="Inter"/>
            </a:endParaRPr>
          </a:p>
          <a:p>
            <a:pPr indent="-304800" lvl="0" marL="457200" rtl="0" algn="l">
              <a:lnSpc>
                <a:spcPct val="150000"/>
              </a:lnSpc>
              <a:spcBef>
                <a:spcPts val="0"/>
              </a:spcBef>
              <a:spcAft>
                <a:spcPts val="0"/>
              </a:spcAft>
              <a:buClr>
                <a:schemeClr val="lt1"/>
              </a:buClr>
              <a:buSzPts val="1200"/>
              <a:buFont typeface="Inter"/>
              <a:buChar char="●"/>
            </a:pPr>
            <a:r>
              <a:rPr lang="en" sz="1200">
                <a:solidFill>
                  <a:schemeClr val="lt1"/>
                </a:solidFill>
                <a:latin typeface="Inter"/>
                <a:ea typeface="Inter"/>
                <a:cs typeface="Inter"/>
                <a:sym typeface="Inter"/>
              </a:rPr>
              <a:t>Grouping &amp; sorting for clarity</a:t>
            </a:r>
            <a:endParaRPr sz="1200">
              <a:solidFill>
                <a:schemeClr val="lt1"/>
              </a:solidFill>
              <a:latin typeface="Inter"/>
              <a:ea typeface="Inter"/>
              <a:cs typeface="Inter"/>
              <a:sym typeface="Inter"/>
            </a:endParaRPr>
          </a:p>
          <a:p>
            <a:pPr indent="-304800" lvl="0" marL="457200" rtl="0" algn="l">
              <a:lnSpc>
                <a:spcPct val="150000"/>
              </a:lnSpc>
              <a:spcBef>
                <a:spcPts val="0"/>
              </a:spcBef>
              <a:spcAft>
                <a:spcPts val="0"/>
              </a:spcAft>
              <a:buClr>
                <a:schemeClr val="lt1"/>
              </a:buClr>
              <a:buSzPts val="1200"/>
              <a:buFont typeface="Inter"/>
              <a:buChar char="●"/>
            </a:pPr>
            <a:r>
              <a:rPr lang="en" sz="1200">
                <a:solidFill>
                  <a:schemeClr val="lt1"/>
                </a:solidFill>
                <a:latin typeface="Inter"/>
                <a:ea typeface="Inter"/>
                <a:cs typeface="Inter"/>
                <a:sym typeface="Inter"/>
              </a:rPr>
              <a:t>Customization &amp; branding</a:t>
            </a:r>
            <a:endParaRPr sz="1200">
              <a:solidFill>
                <a:schemeClr val="lt1"/>
              </a:solidFill>
              <a:latin typeface="Inter"/>
              <a:ea typeface="Inter"/>
              <a:cs typeface="Inter"/>
              <a:sym typeface="Inter"/>
            </a:endParaRPr>
          </a:p>
          <a:p>
            <a:pPr indent="-304800" lvl="0" marL="457200" rtl="0" algn="l">
              <a:lnSpc>
                <a:spcPct val="150000"/>
              </a:lnSpc>
              <a:spcBef>
                <a:spcPts val="0"/>
              </a:spcBef>
              <a:spcAft>
                <a:spcPts val="0"/>
              </a:spcAft>
              <a:buClr>
                <a:schemeClr val="lt1"/>
              </a:buClr>
              <a:buSzPts val="1200"/>
              <a:buFont typeface="Inter"/>
              <a:buChar char="●"/>
            </a:pPr>
            <a:r>
              <a:rPr lang="en" sz="1200">
                <a:solidFill>
                  <a:schemeClr val="lt1"/>
                </a:solidFill>
                <a:latin typeface="Inter"/>
                <a:ea typeface="Inter"/>
                <a:cs typeface="Inter"/>
                <a:sym typeface="Inter"/>
              </a:rPr>
              <a:t>Standalone &amp; reliable infrastructure</a:t>
            </a:r>
            <a:endParaRPr sz="1200">
              <a:solidFill>
                <a:schemeClr val="lt1"/>
              </a:solidFill>
              <a:latin typeface="Inter"/>
              <a:ea typeface="Inter"/>
              <a:cs typeface="Inter"/>
              <a:sym typeface="Inter"/>
            </a:endParaRPr>
          </a:p>
          <a:p>
            <a:pPr indent="0" lvl="0" marL="0" rtl="0" algn="l">
              <a:lnSpc>
                <a:spcPct val="150000"/>
              </a:lnSpc>
              <a:spcBef>
                <a:spcPts val="1200"/>
              </a:spcBef>
              <a:spcAft>
                <a:spcPts val="0"/>
              </a:spcAft>
              <a:buNone/>
            </a:pPr>
            <a:r>
              <a:t/>
            </a:r>
            <a:endParaRPr sz="1200">
              <a:solidFill>
                <a:schemeClr val="lt1"/>
              </a:solidFill>
              <a:latin typeface="Inter"/>
              <a:ea typeface="Inter"/>
              <a:cs typeface="Inter"/>
              <a:sym typeface="Inter"/>
            </a:endParaRPr>
          </a:p>
          <a:p>
            <a:pPr indent="0" lvl="0" marL="0" rtl="0" algn="l">
              <a:lnSpc>
                <a:spcPct val="150000"/>
              </a:lnSpc>
              <a:spcBef>
                <a:spcPts val="1200"/>
              </a:spcBef>
              <a:spcAft>
                <a:spcPts val="0"/>
              </a:spcAft>
              <a:buNone/>
            </a:pPr>
            <a:r>
              <a:t/>
            </a:r>
            <a:endParaRPr sz="1200">
              <a:solidFill>
                <a:schemeClr val="lt1"/>
              </a:solidFill>
              <a:latin typeface="Inter"/>
              <a:ea typeface="Inter"/>
              <a:cs typeface="Inter"/>
              <a:sym typeface="Inter"/>
            </a:endParaRPr>
          </a:p>
          <a:p>
            <a:pPr indent="0" lvl="0" marL="0" rtl="0" algn="l">
              <a:lnSpc>
                <a:spcPct val="150000"/>
              </a:lnSpc>
              <a:spcBef>
                <a:spcPts val="1200"/>
              </a:spcBef>
              <a:spcAft>
                <a:spcPts val="1200"/>
              </a:spcAft>
              <a:buNone/>
            </a:pPr>
            <a:r>
              <a:t/>
            </a:r>
            <a:endParaRPr sz="1200">
              <a:solidFill>
                <a:schemeClr val="lt1"/>
              </a:solidFill>
              <a:latin typeface="Inter"/>
              <a:ea typeface="Inter"/>
              <a:cs typeface="Inter"/>
              <a:sym typeface="Inter"/>
            </a:endParaRPr>
          </a:p>
        </p:txBody>
      </p:sp>
      <p:sp>
        <p:nvSpPr>
          <p:cNvPr id="730" name="Google Shape;730;p41"/>
          <p:cNvSpPr txBox="1"/>
          <p:nvPr>
            <p:ph type="ctrTitle"/>
          </p:nvPr>
        </p:nvSpPr>
        <p:spPr>
          <a:xfrm>
            <a:off x="460025" y="132325"/>
            <a:ext cx="4276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Inter"/>
                <a:ea typeface="Inter"/>
                <a:cs typeface="Inter"/>
                <a:sym typeface="Inter"/>
              </a:rPr>
              <a:t>NEW PRODUCT</a:t>
            </a:r>
            <a:endParaRPr b="1" sz="1800">
              <a:solidFill>
                <a:schemeClr val="lt1"/>
              </a:solidFill>
              <a:latin typeface="Inter"/>
              <a:ea typeface="Inter"/>
              <a:cs typeface="Inter"/>
              <a:sym typeface="Inter"/>
            </a:endParaRPr>
          </a:p>
        </p:txBody>
      </p:sp>
      <p:pic>
        <p:nvPicPr>
          <p:cNvPr id="731" name="Google Shape;731;p41"/>
          <p:cNvPicPr preferRelativeResize="0"/>
          <p:nvPr/>
        </p:nvPicPr>
        <p:blipFill>
          <a:blip r:embed="rId4">
            <a:alphaModFix/>
          </a:blip>
          <a:stretch>
            <a:fillRect/>
          </a:stretch>
        </p:blipFill>
        <p:spPr>
          <a:xfrm>
            <a:off x="5204800" y="861312"/>
            <a:ext cx="3458498" cy="3420877"/>
          </a:xfrm>
          <a:prstGeom prst="rect">
            <a:avLst/>
          </a:prstGeom>
          <a:noFill/>
          <a:ln>
            <a:noFill/>
          </a:ln>
        </p:spPr>
      </p:pic>
      <p:pic>
        <p:nvPicPr>
          <p:cNvPr id="732" name="Google Shape;732;p41"/>
          <p:cNvPicPr preferRelativeResize="0"/>
          <p:nvPr/>
        </p:nvPicPr>
        <p:blipFill>
          <a:blip r:embed="rId5">
            <a:alphaModFix/>
          </a:blip>
          <a:stretch>
            <a:fillRect/>
          </a:stretch>
        </p:blipFill>
        <p:spPr>
          <a:xfrm>
            <a:off x="4474325" y="2671253"/>
            <a:ext cx="3168748" cy="17623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737" name="Shape 737"/>
        <p:cNvGrpSpPr/>
        <p:nvPr/>
      </p:nvGrpSpPr>
      <p:grpSpPr>
        <a:xfrm>
          <a:off x="0" y="0"/>
          <a:ext cx="0" cy="0"/>
          <a:chOff x="0" y="0"/>
          <a:chExt cx="0" cy="0"/>
        </a:xfrm>
      </p:grpSpPr>
      <p:sp>
        <p:nvSpPr>
          <p:cNvPr id="738" name="Google Shape;738;p42"/>
          <p:cNvSpPr/>
          <p:nvPr/>
        </p:nvSpPr>
        <p:spPr>
          <a:xfrm>
            <a:off x="582250" y="1766625"/>
            <a:ext cx="2555400" cy="2228700"/>
          </a:xfrm>
          <a:prstGeom prst="roundRect">
            <a:avLst>
              <a:gd fmla="val 16667" name="adj"/>
            </a:avLst>
          </a:prstGeom>
          <a:solidFill>
            <a:srgbClr val="0075FF"/>
          </a:solidFill>
          <a:ln cap="flat" cmpd="sng" w="9525">
            <a:solidFill>
              <a:srgbClr val="0075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9" name="Google Shape;739;p42"/>
          <p:cNvSpPr txBox="1"/>
          <p:nvPr/>
        </p:nvSpPr>
        <p:spPr>
          <a:xfrm>
            <a:off x="778800" y="2175100"/>
            <a:ext cx="21846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Inter"/>
                <a:ea typeface="Inter"/>
                <a:cs typeface="Inter"/>
                <a:sym typeface="Inter"/>
              </a:rPr>
              <a:t>Reliable monitoring for URLs, TCP, &amp; more</a:t>
            </a:r>
            <a:endParaRPr sz="1500">
              <a:solidFill>
                <a:schemeClr val="lt1"/>
              </a:solidFill>
              <a:latin typeface="Inter"/>
              <a:ea typeface="Inter"/>
              <a:cs typeface="Inter"/>
              <a:sym typeface="Inter"/>
            </a:endParaRPr>
          </a:p>
        </p:txBody>
      </p:sp>
      <p:pic>
        <p:nvPicPr>
          <p:cNvPr id="740" name="Google Shape;740;p42"/>
          <p:cNvPicPr preferRelativeResize="0"/>
          <p:nvPr/>
        </p:nvPicPr>
        <p:blipFill>
          <a:blip r:embed="rId3">
            <a:alphaModFix/>
          </a:blip>
          <a:stretch>
            <a:fillRect/>
          </a:stretch>
        </p:blipFill>
        <p:spPr>
          <a:xfrm>
            <a:off x="8234859" y="234875"/>
            <a:ext cx="457200" cy="457200"/>
          </a:xfrm>
          <a:prstGeom prst="rect">
            <a:avLst/>
          </a:prstGeom>
          <a:noFill/>
          <a:ln>
            <a:noFill/>
          </a:ln>
        </p:spPr>
      </p:pic>
      <p:pic>
        <p:nvPicPr>
          <p:cNvPr id="741" name="Google Shape;741;p42"/>
          <p:cNvPicPr preferRelativeResize="0"/>
          <p:nvPr/>
        </p:nvPicPr>
        <p:blipFill>
          <a:blip r:embed="rId4">
            <a:alphaModFix/>
          </a:blip>
          <a:stretch>
            <a:fillRect/>
          </a:stretch>
        </p:blipFill>
        <p:spPr>
          <a:xfrm flipH="1" rot="10800000">
            <a:off x="4116725" y="470350"/>
            <a:ext cx="3888374" cy="8300"/>
          </a:xfrm>
          <a:prstGeom prst="rect">
            <a:avLst/>
          </a:prstGeom>
          <a:noFill/>
          <a:ln>
            <a:noFill/>
          </a:ln>
        </p:spPr>
      </p:pic>
      <p:pic>
        <p:nvPicPr>
          <p:cNvPr id="742" name="Google Shape;742;p42"/>
          <p:cNvPicPr preferRelativeResize="0"/>
          <p:nvPr/>
        </p:nvPicPr>
        <p:blipFill rotWithShape="1">
          <a:blip r:embed="rId5">
            <a:alphaModFix/>
          </a:blip>
          <a:srcRect b="0" l="14083" r="9830" t="0"/>
          <a:stretch/>
        </p:blipFill>
        <p:spPr>
          <a:xfrm>
            <a:off x="0" y="4738050"/>
            <a:ext cx="9144000" cy="1294440"/>
          </a:xfrm>
          <a:prstGeom prst="rect">
            <a:avLst/>
          </a:prstGeom>
          <a:noFill/>
          <a:ln>
            <a:noFill/>
          </a:ln>
        </p:spPr>
      </p:pic>
      <p:sp>
        <p:nvSpPr>
          <p:cNvPr id="743" name="Google Shape;743;p42"/>
          <p:cNvSpPr/>
          <p:nvPr/>
        </p:nvSpPr>
        <p:spPr>
          <a:xfrm>
            <a:off x="3359383" y="1772225"/>
            <a:ext cx="2555400" cy="2228700"/>
          </a:xfrm>
          <a:prstGeom prst="roundRect">
            <a:avLst>
              <a:gd fmla="val 16667" name="adj"/>
            </a:avLst>
          </a:prstGeom>
          <a:solidFill>
            <a:srgbClr val="0075FF"/>
          </a:solidFill>
          <a:ln cap="flat" cmpd="sng" w="9525">
            <a:solidFill>
              <a:srgbClr val="0075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4" name="Google Shape;744;p42"/>
          <p:cNvSpPr txBox="1"/>
          <p:nvPr/>
        </p:nvSpPr>
        <p:spPr>
          <a:xfrm>
            <a:off x="3555950" y="2180700"/>
            <a:ext cx="21846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Inter"/>
                <a:ea typeface="Inter"/>
                <a:cs typeface="Inter"/>
                <a:sym typeface="Inter"/>
              </a:rPr>
              <a:t>App &amp; service reliability built into the development lifecycle</a:t>
            </a:r>
            <a:endParaRPr sz="1500">
              <a:solidFill>
                <a:schemeClr val="lt1"/>
              </a:solidFill>
              <a:latin typeface="Inter"/>
              <a:ea typeface="Inter"/>
              <a:cs typeface="Inter"/>
              <a:sym typeface="Inter"/>
            </a:endParaRPr>
          </a:p>
        </p:txBody>
      </p:sp>
      <p:sp>
        <p:nvSpPr>
          <p:cNvPr id="745" name="Google Shape;745;p42"/>
          <p:cNvSpPr/>
          <p:nvPr/>
        </p:nvSpPr>
        <p:spPr>
          <a:xfrm>
            <a:off x="6136516" y="1766625"/>
            <a:ext cx="2555400" cy="2228700"/>
          </a:xfrm>
          <a:prstGeom prst="roundRect">
            <a:avLst>
              <a:gd fmla="val 16667" name="adj"/>
            </a:avLst>
          </a:prstGeom>
          <a:solidFill>
            <a:srgbClr val="0075FF"/>
          </a:solidFill>
          <a:ln cap="flat" cmpd="sng" w="9525">
            <a:solidFill>
              <a:srgbClr val="0075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6" name="Google Shape;746;p42"/>
          <p:cNvSpPr txBox="1"/>
          <p:nvPr/>
        </p:nvSpPr>
        <p:spPr>
          <a:xfrm>
            <a:off x="6333075" y="2175100"/>
            <a:ext cx="21846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Inter"/>
                <a:ea typeface="Inter"/>
                <a:cs typeface="Inter"/>
                <a:sym typeface="Inter"/>
              </a:rPr>
              <a:t>Affordable uptime at extreme scale &amp; complexity</a:t>
            </a:r>
            <a:endParaRPr sz="1500">
              <a:solidFill>
                <a:schemeClr val="lt1"/>
              </a:solidFill>
              <a:latin typeface="Inter"/>
              <a:ea typeface="Inter"/>
              <a:cs typeface="Inter"/>
              <a:sym typeface="Inter"/>
            </a:endParaRPr>
          </a:p>
        </p:txBody>
      </p:sp>
      <p:sp>
        <p:nvSpPr>
          <p:cNvPr id="747" name="Google Shape;747;p42"/>
          <p:cNvSpPr txBox="1"/>
          <p:nvPr/>
        </p:nvSpPr>
        <p:spPr>
          <a:xfrm>
            <a:off x="778800" y="2954225"/>
            <a:ext cx="2162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Inter"/>
                <a:ea typeface="Inter"/>
                <a:cs typeface="Inter"/>
                <a:sym typeface="Inter"/>
              </a:rPr>
              <a:t>Reliably measures availability &amp; performance for HTTP, TCP, PING &amp; DNS endpoints.</a:t>
            </a:r>
            <a:endParaRPr sz="1000">
              <a:solidFill>
                <a:schemeClr val="lt1"/>
              </a:solidFill>
              <a:latin typeface="Inter"/>
              <a:ea typeface="Inter"/>
              <a:cs typeface="Inter"/>
              <a:sym typeface="Inter"/>
            </a:endParaRPr>
          </a:p>
        </p:txBody>
      </p:sp>
      <p:sp>
        <p:nvSpPr>
          <p:cNvPr id="748" name="Google Shape;748;p42"/>
          <p:cNvSpPr txBox="1"/>
          <p:nvPr/>
        </p:nvSpPr>
        <p:spPr>
          <a:xfrm>
            <a:off x="3555950" y="2959825"/>
            <a:ext cx="2162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Inter"/>
                <a:ea typeface="Inter"/>
                <a:cs typeface="Inter"/>
                <a:sym typeface="Inter"/>
              </a:rPr>
              <a:t>Create and manage your Uptime Monitors programmatically inside your repository.</a:t>
            </a:r>
            <a:endParaRPr sz="1000">
              <a:solidFill>
                <a:schemeClr val="lt1"/>
              </a:solidFill>
              <a:latin typeface="Inter"/>
              <a:ea typeface="Inter"/>
              <a:cs typeface="Inter"/>
              <a:sym typeface="Inter"/>
            </a:endParaRPr>
          </a:p>
        </p:txBody>
      </p:sp>
      <p:sp>
        <p:nvSpPr>
          <p:cNvPr id="749" name="Google Shape;749;p42"/>
          <p:cNvSpPr txBox="1"/>
          <p:nvPr/>
        </p:nvSpPr>
        <p:spPr>
          <a:xfrm>
            <a:off x="6333075" y="2954225"/>
            <a:ext cx="2162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Inter"/>
                <a:ea typeface="Inter"/>
                <a:cs typeface="Inter"/>
                <a:sym typeface="Inter"/>
              </a:rPr>
              <a:t>Checkly makes it affordable for proper coverage for all of your apps and services in production.</a:t>
            </a:r>
            <a:endParaRPr sz="1000">
              <a:solidFill>
                <a:schemeClr val="lt1"/>
              </a:solidFill>
              <a:latin typeface="Inter"/>
              <a:ea typeface="Inter"/>
              <a:cs typeface="Inter"/>
              <a:sym typeface="Inter"/>
            </a:endParaRPr>
          </a:p>
        </p:txBody>
      </p:sp>
      <p:pic>
        <p:nvPicPr>
          <p:cNvPr id="750" name="Google Shape;750;p42" title="code-square-02.png"/>
          <p:cNvPicPr preferRelativeResize="0"/>
          <p:nvPr/>
        </p:nvPicPr>
        <p:blipFill>
          <a:blip r:embed="rId6">
            <a:alphaModFix/>
          </a:blip>
          <a:stretch>
            <a:fillRect/>
          </a:stretch>
        </p:blipFill>
        <p:spPr>
          <a:xfrm>
            <a:off x="3623400" y="1821575"/>
            <a:ext cx="399394" cy="402575"/>
          </a:xfrm>
          <a:prstGeom prst="rect">
            <a:avLst/>
          </a:prstGeom>
          <a:noFill/>
          <a:ln>
            <a:noFill/>
          </a:ln>
        </p:spPr>
      </p:pic>
      <p:pic>
        <p:nvPicPr>
          <p:cNvPr id="751" name="Google Shape;751;p42" title="globe-05.png"/>
          <p:cNvPicPr preferRelativeResize="0"/>
          <p:nvPr/>
        </p:nvPicPr>
        <p:blipFill>
          <a:blip r:embed="rId7">
            <a:alphaModFix/>
          </a:blip>
          <a:stretch>
            <a:fillRect/>
          </a:stretch>
        </p:blipFill>
        <p:spPr>
          <a:xfrm>
            <a:off x="6442350" y="1867813"/>
            <a:ext cx="310100" cy="310100"/>
          </a:xfrm>
          <a:prstGeom prst="rect">
            <a:avLst/>
          </a:prstGeom>
          <a:noFill/>
          <a:ln>
            <a:noFill/>
          </a:ln>
        </p:spPr>
      </p:pic>
      <p:pic>
        <p:nvPicPr>
          <p:cNvPr id="752" name="Google Shape;752;p42" title="shield-tick.png"/>
          <p:cNvPicPr preferRelativeResize="0"/>
          <p:nvPr/>
        </p:nvPicPr>
        <p:blipFill>
          <a:blip r:embed="rId8">
            <a:alphaModFix/>
          </a:blip>
          <a:stretch>
            <a:fillRect/>
          </a:stretch>
        </p:blipFill>
        <p:spPr>
          <a:xfrm>
            <a:off x="841275" y="1867800"/>
            <a:ext cx="310100" cy="310100"/>
          </a:xfrm>
          <a:prstGeom prst="rect">
            <a:avLst/>
          </a:prstGeom>
          <a:noFill/>
          <a:ln>
            <a:noFill/>
          </a:ln>
        </p:spPr>
      </p:pic>
      <p:sp>
        <p:nvSpPr>
          <p:cNvPr id="753" name="Google Shape;753;p42"/>
          <p:cNvSpPr txBox="1"/>
          <p:nvPr>
            <p:ph idx="4294967295" type="ctrTitle"/>
          </p:nvPr>
        </p:nvSpPr>
        <p:spPr>
          <a:xfrm>
            <a:off x="460025" y="638725"/>
            <a:ext cx="427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lt1"/>
                </a:solidFill>
                <a:latin typeface="Inter"/>
                <a:ea typeface="Inter"/>
                <a:cs typeface="Inter"/>
                <a:sym typeface="Inter"/>
              </a:rPr>
              <a:t>Uptime Monitoring</a:t>
            </a:r>
            <a:endParaRPr sz="3200">
              <a:solidFill>
                <a:schemeClr val="lt1"/>
              </a:solidFill>
              <a:latin typeface="Inter"/>
              <a:ea typeface="Inter"/>
              <a:cs typeface="Inter"/>
              <a:sym typeface="Inter"/>
            </a:endParaRPr>
          </a:p>
        </p:txBody>
      </p:sp>
      <p:sp>
        <p:nvSpPr>
          <p:cNvPr id="754" name="Google Shape;754;p42"/>
          <p:cNvSpPr txBox="1"/>
          <p:nvPr>
            <p:ph idx="4294967295" type="ctrTitle"/>
          </p:nvPr>
        </p:nvSpPr>
        <p:spPr>
          <a:xfrm>
            <a:off x="460025" y="132325"/>
            <a:ext cx="427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Inter"/>
                <a:ea typeface="Inter"/>
                <a:cs typeface="Inter"/>
                <a:sym typeface="Inter"/>
              </a:rPr>
              <a:t>NEW PRODUCT</a:t>
            </a:r>
            <a:endParaRPr b="1" sz="1800">
              <a:solidFill>
                <a:schemeClr val="lt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1300050" y="281452"/>
            <a:ext cx="6543900" cy="7488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chemeClr val="dk1"/>
              </a:buClr>
              <a:buSzPts val="990"/>
              <a:buFont typeface="Arial"/>
              <a:buNone/>
            </a:pPr>
            <a:r>
              <a:rPr lang="en" sz="3200">
                <a:latin typeface="Inter Light"/>
                <a:ea typeface="Inter Light"/>
                <a:cs typeface="Inter Light"/>
                <a:sym typeface="Inter Light"/>
              </a:rPr>
              <a:t>Go from </a:t>
            </a:r>
            <a:r>
              <a:rPr b="1" lang="en" sz="3200">
                <a:solidFill>
                  <a:schemeClr val="accent5"/>
                </a:solidFill>
                <a:latin typeface="Inter"/>
                <a:ea typeface="Inter"/>
                <a:cs typeface="Inter"/>
                <a:sym typeface="Inter"/>
              </a:rPr>
              <a:t>overwhelming noise</a:t>
            </a:r>
            <a:endParaRPr b="1" sz="3200">
              <a:solidFill>
                <a:schemeClr val="accent5"/>
              </a:solidFill>
              <a:latin typeface="Inter"/>
              <a:ea typeface="Inter"/>
              <a:cs typeface="Inter"/>
              <a:sym typeface="Inter"/>
            </a:endParaRPr>
          </a:p>
        </p:txBody>
      </p:sp>
      <p:cxnSp>
        <p:nvCxnSpPr>
          <p:cNvPr id="104" name="Google Shape;104;p16"/>
          <p:cNvCxnSpPr/>
          <p:nvPr/>
        </p:nvCxnSpPr>
        <p:spPr>
          <a:xfrm flipH="1" rot="10800000">
            <a:off x="-3714025" y="1335350"/>
            <a:ext cx="4666200" cy="1700100"/>
          </a:xfrm>
          <a:prstGeom prst="curvedConnector3">
            <a:avLst>
              <a:gd fmla="val 50000" name="adj1"/>
            </a:avLst>
          </a:prstGeom>
          <a:noFill/>
          <a:ln cap="flat" cmpd="sng" w="19050">
            <a:solidFill>
              <a:schemeClr val="accent6"/>
            </a:solidFill>
            <a:prstDash val="dash"/>
            <a:round/>
            <a:headEnd len="med" w="med" type="none"/>
            <a:tailEnd len="med" w="med" type="none"/>
          </a:ln>
        </p:spPr>
      </p:cxnSp>
      <p:cxnSp>
        <p:nvCxnSpPr>
          <p:cNvPr id="105" name="Google Shape;105;p16"/>
          <p:cNvCxnSpPr/>
          <p:nvPr/>
        </p:nvCxnSpPr>
        <p:spPr>
          <a:xfrm flipH="1" rot="10800000">
            <a:off x="-3714025" y="1868750"/>
            <a:ext cx="4666200" cy="1700100"/>
          </a:xfrm>
          <a:prstGeom prst="curvedConnector3">
            <a:avLst>
              <a:gd fmla="val 50000" name="adj1"/>
            </a:avLst>
          </a:prstGeom>
          <a:noFill/>
          <a:ln cap="flat" cmpd="sng" w="19050">
            <a:solidFill>
              <a:schemeClr val="accent5"/>
            </a:solidFill>
            <a:prstDash val="dash"/>
            <a:round/>
            <a:headEnd len="med" w="med" type="none"/>
            <a:tailEnd len="med" w="med" type="none"/>
          </a:ln>
        </p:spPr>
      </p:cxnSp>
      <p:cxnSp>
        <p:nvCxnSpPr>
          <p:cNvPr id="106" name="Google Shape;106;p16"/>
          <p:cNvCxnSpPr/>
          <p:nvPr/>
        </p:nvCxnSpPr>
        <p:spPr>
          <a:xfrm flipH="1" rot="10800000">
            <a:off x="-3714025" y="2402150"/>
            <a:ext cx="4666200" cy="1700100"/>
          </a:xfrm>
          <a:prstGeom prst="curvedConnector3">
            <a:avLst>
              <a:gd fmla="val 50000" name="adj1"/>
            </a:avLst>
          </a:prstGeom>
          <a:noFill/>
          <a:ln cap="flat" cmpd="sng" w="19050">
            <a:solidFill>
              <a:schemeClr val="accent6"/>
            </a:solidFill>
            <a:prstDash val="dash"/>
            <a:round/>
            <a:headEnd len="med" w="med" type="none"/>
            <a:tailEnd len="med" w="med" type="none"/>
          </a:ln>
        </p:spPr>
      </p:cxnSp>
      <p:cxnSp>
        <p:nvCxnSpPr>
          <p:cNvPr id="107" name="Google Shape;107;p16"/>
          <p:cNvCxnSpPr/>
          <p:nvPr/>
        </p:nvCxnSpPr>
        <p:spPr>
          <a:xfrm flipH="1" rot="10800000">
            <a:off x="-3714025" y="2926953"/>
            <a:ext cx="4666200" cy="1700100"/>
          </a:xfrm>
          <a:prstGeom prst="curvedConnector3">
            <a:avLst>
              <a:gd fmla="val 50000" name="adj1"/>
            </a:avLst>
          </a:prstGeom>
          <a:noFill/>
          <a:ln cap="flat" cmpd="sng" w="19050">
            <a:solidFill>
              <a:schemeClr val="accent4"/>
            </a:solidFill>
            <a:prstDash val="dash"/>
            <a:round/>
            <a:headEnd len="med" w="med" type="none"/>
            <a:tailEnd len="med" w="med" type="none"/>
          </a:ln>
        </p:spPr>
      </p:cxnSp>
      <p:cxnSp>
        <p:nvCxnSpPr>
          <p:cNvPr id="108" name="Google Shape;108;p16"/>
          <p:cNvCxnSpPr/>
          <p:nvPr/>
        </p:nvCxnSpPr>
        <p:spPr>
          <a:xfrm flipH="1" rot="10800000">
            <a:off x="-3714025" y="3460353"/>
            <a:ext cx="4666200" cy="1700100"/>
          </a:xfrm>
          <a:prstGeom prst="curvedConnector3">
            <a:avLst>
              <a:gd fmla="val 50000" name="adj1"/>
            </a:avLst>
          </a:prstGeom>
          <a:noFill/>
          <a:ln cap="flat" cmpd="sng" w="19050">
            <a:solidFill>
              <a:schemeClr val="accent5"/>
            </a:solidFill>
            <a:prstDash val="dash"/>
            <a:round/>
            <a:headEnd len="med" w="med" type="none"/>
            <a:tailEnd len="med" w="med" type="none"/>
          </a:ln>
        </p:spPr>
      </p:cxnSp>
      <p:cxnSp>
        <p:nvCxnSpPr>
          <p:cNvPr id="109" name="Google Shape;109;p16"/>
          <p:cNvCxnSpPr/>
          <p:nvPr/>
        </p:nvCxnSpPr>
        <p:spPr>
          <a:xfrm flipH="1" rot="10800000">
            <a:off x="-3714025" y="3993753"/>
            <a:ext cx="4666200" cy="1700100"/>
          </a:xfrm>
          <a:prstGeom prst="curvedConnector3">
            <a:avLst>
              <a:gd fmla="val 50000" name="adj1"/>
            </a:avLst>
          </a:prstGeom>
          <a:noFill/>
          <a:ln cap="flat" cmpd="sng" w="19050">
            <a:solidFill>
              <a:schemeClr val="accent4"/>
            </a:solidFill>
            <a:prstDash val="dash"/>
            <a:round/>
            <a:headEnd len="med" w="med" type="none"/>
            <a:tailEnd len="med" w="med" type="none"/>
          </a:ln>
        </p:spPr>
      </p:cxnSp>
      <p:cxnSp>
        <p:nvCxnSpPr>
          <p:cNvPr id="110" name="Google Shape;110;p16"/>
          <p:cNvCxnSpPr/>
          <p:nvPr/>
        </p:nvCxnSpPr>
        <p:spPr>
          <a:xfrm rot="10800000">
            <a:off x="934175" y="1335350"/>
            <a:ext cx="4666200" cy="1700100"/>
          </a:xfrm>
          <a:prstGeom prst="curvedConnector3">
            <a:avLst>
              <a:gd fmla="val 50000" name="adj1"/>
            </a:avLst>
          </a:prstGeom>
          <a:noFill/>
          <a:ln cap="flat" cmpd="sng" w="19050">
            <a:solidFill>
              <a:schemeClr val="accent6"/>
            </a:solidFill>
            <a:prstDash val="dash"/>
            <a:round/>
            <a:headEnd len="med" w="med" type="none"/>
            <a:tailEnd len="med" w="med" type="none"/>
          </a:ln>
        </p:spPr>
      </p:cxnSp>
      <p:cxnSp>
        <p:nvCxnSpPr>
          <p:cNvPr id="111" name="Google Shape;111;p16"/>
          <p:cNvCxnSpPr/>
          <p:nvPr/>
        </p:nvCxnSpPr>
        <p:spPr>
          <a:xfrm rot="10800000">
            <a:off x="934175" y="1868750"/>
            <a:ext cx="4666200" cy="1700100"/>
          </a:xfrm>
          <a:prstGeom prst="curvedConnector3">
            <a:avLst>
              <a:gd fmla="val 50000" name="adj1"/>
            </a:avLst>
          </a:prstGeom>
          <a:noFill/>
          <a:ln cap="flat" cmpd="sng" w="19050">
            <a:solidFill>
              <a:schemeClr val="accent5"/>
            </a:solidFill>
            <a:prstDash val="dash"/>
            <a:round/>
            <a:headEnd len="med" w="med" type="none"/>
            <a:tailEnd len="med" w="med" type="none"/>
          </a:ln>
        </p:spPr>
      </p:cxnSp>
      <p:cxnSp>
        <p:nvCxnSpPr>
          <p:cNvPr id="112" name="Google Shape;112;p16"/>
          <p:cNvCxnSpPr/>
          <p:nvPr/>
        </p:nvCxnSpPr>
        <p:spPr>
          <a:xfrm rot="10800000">
            <a:off x="934175" y="2402150"/>
            <a:ext cx="4666200" cy="1700100"/>
          </a:xfrm>
          <a:prstGeom prst="curvedConnector3">
            <a:avLst>
              <a:gd fmla="val 50000" name="adj1"/>
            </a:avLst>
          </a:prstGeom>
          <a:noFill/>
          <a:ln cap="flat" cmpd="sng" w="19050">
            <a:solidFill>
              <a:schemeClr val="accent6"/>
            </a:solidFill>
            <a:prstDash val="dash"/>
            <a:round/>
            <a:headEnd len="med" w="med" type="none"/>
            <a:tailEnd len="med" w="med" type="none"/>
          </a:ln>
        </p:spPr>
      </p:cxnSp>
      <p:cxnSp>
        <p:nvCxnSpPr>
          <p:cNvPr id="113" name="Google Shape;113;p16"/>
          <p:cNvCxnSpPr/>
          <p:nvPr/>
        </p:nvCxnSpPr>
        <p:spPr>
          <a:xfrm rot="10800000">
            <a:off x="934175" y="2926953"/>
            <a:ext cx="4666200" cy="1700100"/>
          </a:xfrm>
          <a:prstGeom prst="curvedConnector3">
            <a:avLst>
              <a:gd fmla="val 50000" name="adj1"/>
            </a:avLst>
          </a:prstGeom>
          <a:noFill/>
          <a:ln cap="flat" cmpd="sng" w="19050">
            <a:solidFill>
              <a:schemeClr val="accent4"/>
            </a:solidFill>
            <a:prstDash val="dash"/>
            <a:round/>
            <a:headEnd len="med" w="med" type="none"/>
            <a:tailEnd len="med" w="med" type="none"/>
          </a:ln>
        </p:spPr>
      </p:cxnSp>
      <p:cxnSp>
        <p:nvCxnSpPr>
          <p:cNvPr id="114" name="Google Shape;114;p16"/>
          <p:cNvCxnSpPr/>
          <p:nvPr/>
        </p:nvCxnSpPr>
        <p:spPr>
          <a:xfrm rot="10800000">
            <a:off x="934175" y="3460353"/>
            <a:ext cx="4666200" cy="1700100"/>
          </a:xfrm>
          <a:prstGeom prst="curvedConnector3">
            <a:avLst>
              <a:gd fmla="val 50000" name="adj1"/>
            </a:avLst>
          </a:prstGeom>
          <a:noFill/>
          <a:ln cap="flat" cmpd="sng" w="19050">
            <a:solidFill>
              <a:schemeClr val="accent5"/>
            </a:solidFill>
            <a:prstDash val="dash"/>
            <a:round/>
            <a:headEnd len="med" w="med" type="none"/>
            <a:tailEnd len="med" w="med" type="none"/>
          </a:ln>
        </p:spPr>
      </p:cxnSp>
      <p:cxnSp>
        <p:nvCxnSpPr>
          <p:cNvPr id="115" name="Google Shape;115;p16"/>
          <p:cNvCxnSpPr/>
          <p:nvPr/>
        </p:nvCxnSpPr>
        <p:spPr>
          <a:xfrm rot="10800000">
            <a:off x="934175" y="3993753"/>
            <a:ext cx="4666200" cy="1700100"/>
          </a:xfrm>
          <a:prstGeom prst="curvedConnector3">
            <a:avLst>
              <a:gd fmla="val 50000" name="adj1"/>
            </a:avLst>
          </a:prstGeom>
          <a:noFill/>
          <a:ln cap="flat" cmpd="sng" w="19050">
            <a:solidFill>
              <a:schemeClr val="accent4"/>
            </a:solidFill>
            <a:prstDash val="dash"/>
            <a:round/>
            <a:headEnd len="med" w="med" type="none"/>
            <a:tailEnd len="med" w="med" type="none"/>
          </a:ln>
        </p:spPr>
      </p:cxnSp>
      <p:cxnSp>
        <p:nvCxnSpPr>
          <p:cNvPr id="116" name="Google Shape;116;p16"/>
          <p:cNvCxnSpPr/>
          <p:nvPr/>
        </p:nvCxnSpPr>
        <p:spPr>
          <a:xfrm flipH="1" rot="10800000">
            <a:off x="5582375" y="1335350"/>
            <a:ext cx="4666200" cy="1700100"/>
          </a:xfrm>
          <a:prstGeom prst="curvedConnector3">
            <a:avLst>
              <a:gd fmla="val 50000" name="adj1"/>
            </a:avLst>
          </a:prstGeom>
          <a:noFill/>
          <a:ln cap="flat" cmpd="sng" w="19050">
            <a:solidFill>
              <a:schemeClr val="accent6"/>
            </a:solidFill>
            <a:prstDash val="dash"/>
            <a:round/>
            <a:headEnd len="med" w="med" type="none"/>
            <a:tailEnd len="med" w="med" type="none"/>
          </a:ln>
        </p:spPr>
      </p:cxnSp>
      <p:cxnSp>
        <p:nvCxnSpPr>
          <p:cNvPr id="117" name="Google Shape;117;p16"/>
          <p:cNvCxnSpPr/>
          <p:nvPr/>
        </p:nvCxnSpPr>
        <p:spPr>
          <a:xfrm flipH="1" rot="10800000">
            <a:off x="5582375" y="1868750"/>
            <a:ext cx="4666200" cy="1700100"/>
          </a:xfrm>
          <a:prstGeom prst="curvedConnector3">
            <a:avLst>
              <a:gd fmla="val 50000" name="adj1"/>
            </a:avLst>
          </a:prstGeom>
          <a:noFill/>
          <a:ln cap="flat" cmpd="sng" w="19050">
            <a:solidFill>
              <a:schemeClr val="accent5"/>
            </a:solidFill>
            <a:prstDash val="dash"/>
            <a:round/>
            <a:headEnd len="med" w="med" type="none"/>
            <a:tailEnd len="med" w="med" type="none"/>
          </a:ln>
        </p:spPr>
      </p:cxnSp>
      <p:cxnSp>
        <p:nvCxnSpPr>
          <p:cNvPr id="118" name="Google Shape;118;p16"/>
          <p:cNvCxnSpPr/>
          <p:nvPr/>
        </p:nvCxnSpPr>
        <p:spPr>
          <a:xfrm flipH="1" rot="10800000">
            <a:off x="5582375" y="2402150"/>
            <a:ext cx="4666200" cy="1700100"/>
          </a:xfrm>
          <a:prstGeom prst="curvedConnector3">
            <a:avLst>
              <a:gd fmla="val 50000" name="adj1"/>
            </a:avLst>
          </a:prstGeom>
          <a:noFill/>
          <a:ln cap="flat" cmpd="sng" w="19050">
            <a:solidFill>
              <a:schemeClr val="accent6"/>
            </a:solidFill>
            <a:prstDash val="dash"/>
            <a:round/>
            <a:headEnd len="med" w="med" type="none"/>
            <a:tailEnd len="med" w="med" type="none"/>
          </a:ln>
        </p:spPr>
      </p:cxnSp>
      <p:cxnSp>
        <p:nvCxnSpPr>
          <p:cNvPr id="119" name="Google Shape;119;p16"/>
          <p:cNvCxnSpPr/>
          <p:nvPr/>
        </p:nvCxnSpPr>
        <p:spPr>
          <a:xfrm flipH="1" rot="10800000">
            <a:off x="5582375" y="2926953"/>
            <a:ext cx="4666200" cy="1700100"/>
          </a:xfrm>
          <a:prstGeom prst="curvedConnector3">
            <a:avLst>
              <a:gd fmla="val 50000" name="adj1"/>
            </a:avLst>
          </a:prstGeom>
          <a:noFill/>
          <a:ln cap="flat" cmpd="sng" w="19050">
            <a:solidFill>
              <a:schemeClr val="accent4"/>
            </a:solidFill>
            <a:prstDash val="dash"/>
            <a:round/>
            <a:headEnd len="med" w="med" type="none"/>
            <a:tailEnd len="med" w="med" type="none"/>
          </a:ln>
        </p:spPr>
      </p:cxnSp>
      <p:cxnSp>
        <p:nvCxnSpPr>
          <p:cNvPr id="120" name="Google Shape;120;p16"/>
          <p:cNvCxnSpPr/>
          <p:nvPr/>
        </p:nvCxnSpPr>
        <p:spPr>
          <a:xfrm flipH="1" rot="10800000">
            <a:off x="5582375" y="3460353"/>
            <a:ext cx="4666200" cy="1700100"/>
          </a:xfrm>
          <a:prstGeom prst="curvedConnector3">
            <a:avLst>
              <a:gd fmla="val 50000" name="adj1"/>
            </a:avLst>
          </a:prstGeom>
          <a:noFill/>
          <a:ln cap="flat" cmpd="sng" w="19050">
            <a:solidFill>
              <a:schemeClr val="accent5"/>
            </a:solidFill>
            <a:prstDash val="dash"/>
            <a:round/>
            <a:headEnd len="med" w="med" type="none"/>
            <a:tailEnd len="med" w="med" type="none"/>
          </a:ln>
        </p:spPr>
      </p:cxnSp>
      <p:cxnSp>
        <p:nvCxnSpPr>
          <p:cNvPr id="121" name="Google Shape;121;p16"/>
          <p:cNvCxnSpPr/>
          <p:nvPr/>
        </p:nvCxnSpPr>
        <p:spPr>
          <a:xfrm flipH="1" rot="10800000">
            <a:off x="5582375" y="3993753"/>
            <a:ext cx="4666200" cy="1700100"/>
          </a:xfrm>
          <a:prstGeom prst="curvedConnector3">
            <a:avLst>
              <a:gd fmla="val 50000" name="adj1"/>
            </a:avLst>
          </a:prstGeom>
          <a:noFill/>
          <a:ln cap="flat" cmpd="sng" w="19050">
            <a:solidFill>
              <a:schemeClr val="accent4"/>
            </a:solidFill>
            <a:prstDash val="dash"/>
            <a:round/>
            <a:headEnd len="med" w="med" type="none"/>
            <a:tailEnd len="med" w="med" type="none"/>
          </a:ln>
        </p:spPr>
      </p:cxnSp>
      <p:sp>
        <p:nvSpPr>
          <p:cNvPr id="122" name="Google Shape;122;p16"/>
          <p:cNvSpPr/>
          <p:nvPr/>
        </p:nvSpPr>
        <p:spPr>
          <a:xfrm>
            <a:off x="2347500" y="1888125"/>
            <a:ext cx="4449000" cy="2980500"/>
          </a:xfrm>
          <a:prstGeom prst="roundRect">
            <a:avLst>
              <a:gd fmla="val 2791"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3" name="Google Shape;123;p16" title="Product Page.png"/>
          <p:cNvPicPr preferRelativeResize="0"/>
          <p:nvPr/>
        </p:nvPicPr>
        <p:blipFill>
          <a:blip r:embed="rId3">
            <a:alphaModFix/>
          </a:blip>
          <a:stretch>
            <a:fillRect/>
          </a:stretch>
        </p:blipFill>
        <p:spPr>
          <a:xfrm>
            <a:off x="2420325" y="1970775"/>
            <a:ext cx="4282148" cy="2782975"/>
          </a:xfrm>
          <a:prstGeom prst="rect">
            <a:avLst/>
          </a:prstGeom>
          <a:noFill/>
          <a:ln>
            <a:noFill/>
          </a:ln>
        </p:spPr>
      </p:pic>
      <p:sp>
        <p:nvSpPr>
          <p:cNvPr id="124" name="Google Shape;124;p16"/>
          <p:cNvSpPr/>
          <p:nvPr/>
        </p:nvSpPr>
        <p:spPr>
          <a:xfrm>
            <a:off x="4354975" y="2105150"/>
            <a:ext cx="506400" cy="216900"/>
          </a:xfrm>
          <a:prstGeom prst="roundRect">
            <a:avLst>
              <a:gd fmla="val 16667" name="adj"/>
            </a:avLst>
          </a:prstGeom>
          <a:solidFill>
            <a:srgbClr val="F4F4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16"/>
          <p:cNvSpPr/>
          <p:nvPr/>
        </p:nvSpPr>
        <p:spPr>
          <a:xfrm rot="1803076">
            <a:off x="5606371" y="2523884"/>
            <a:ext cx="180920" cy="72710"/>
          </a:xfrm>
          <a:prstGeom prst="triangle">
            <a:avLst>
              <a:gd fmla="val 49424" name="adj"/>
            </a:avLst>
          </a:prstGeom>
          <a:solidFill>
            <a:srgbClr val="F4F4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16"/>
          <p:cNvSpPr/>
          <p:nvPr/>
        </p:nvSpPr>
        <p:spPr>
          <a:xfrm>
            <a:off x="873850" y="1620453"/>
            <a:ext cx="506400" cy="50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p16"/>
          <p:cNvSpPr/>
          <p:nvPr/>
        </p:nvSpPr>
        <p:spPr>
          <a:xfrm>
            <a:off x="1635900" y="2803675"/>
            <a:ext cx="506400" cy="50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16"/>
          <p:cNvSpPr/>
          <p:nvPr/>
        </p:nvSpPr>
        <p:spPr>
          <a:xfrm>
            <a:off x="7604075" y="4057200"/>
            <a:ext cx="506400" cy="50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16"/>
          <p:cNvSpPr/>
          <p:nvPr/>
        </p:nvSpPr>
        <p:spPr>
          <a:xfrm>
            <a:off x="7763750" y="1847035"/>
            <a:ext cx="506400" cy="50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p16"/>
          <p:cNvSpPr/>
          <p:nvPr/>
        </p:nvSpPr>
        <p:spPr>
          <a:xfrm>
            <a:off x="427775" y="3724425"/>
            <a:ext cx="506400" cy="50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1" name="Google Shape;131;p16"/>
          <p:cNvPicPr preferRelativeResize="0"/>
          <p:nvPr/>
        </p:nvPicPr>
        <p:blipFill>
          <a:blip r:embed="rId4">
            <a:alphaModFix/>
          </a:blip>
          <a:stretch>
            <a:fillRect/>
          </a:stretch>
        </p:blipFill>
        <p:spPr>
          <a:xfrm>
            <a:off x="7865225" y="1925173"/>
            <a:ext cx="303442" cy="350125"/>
          </a:xfrm>
          <a:prstGeom prst="rect">
            <a:avLst/>
          </a:prstGeom>
          <a:noFill/>
          <a:ln>
            <a:noFill/>
          </a:ln>
        </p:spPr>
      </p:pic>
      <p:pic>
        <p:nvPicPr>
          <p:cNvPr id="132" name="Google Shape;132;p16"/>
          <p:cNvPicPr preferRelativeResize="0"/>
          <p:nvPr/>
        </p:nvPicPr>
        <p:blipFill>
          <a:blip r:embed="rId5">
            <a:alphaModFix/>
          </a:blip>
          <a:stretch>
            <a:fillRect/>
          </a:stretch>
        </p:blipFill>
        <p:spPr>
          <a:xfrm>
            <a:off x="7735287" y="4182841"/>
            <a:ext cx="243980" cy="244000"/>
          </a:xfrm>
          <a:prstGeom prst="rect">
            <a:avLst/>
          </a:prstGeom>
          <a:noFill/>
          <a:ln>
            <a:noFill/>
          </a:ln>
        </p:spPr>
      </p:pic>
      <p:pic>
        <p:nvPicPr>
          <p:cNvPr id="133" name="Google Shape;133;p16"/>
          <p:cNvPicPr preferRelativeResize="0"/>
          <p:nvPr/>
        </p:nvPicPr>
        <p:blipFill>
          <a:blip r:embed="rId6">
            <a:alphaModFix/>
          </a:blip>
          <a:stretch>
            <a:fillRect/>
          </a:stretch>
        </p:blipFill>
        <p:spPr>
          <a:xfrm>
            <a:off x="975325" y="1721928"/>
            <a:ext cx="303450" cy="303450"/>
          </a:xfrm>
          <a:prstGeom prst="rect">
            <a:avLst/>
          </a:prstGeom>
          <a:noFill/>
          <a:ln>
            <a:noFill/>
          </a:ln>
        </p:spPr>
      </p:pic>
      <p:pic>
        <p:nvPicPr>
          <p:cNvPr id="134" name="Google Shape;134;p16"/>
          <p:cNvPicPr preferRelativeResize="0"/>
          <p:nvPr/>
        </p:nvPicPr>
        <p:blipFill>
          <a:blip r:embed="rId7">
            <a:alphaModFix/>
          </a:blip>
          <a:stretch>
            <a:fillRect/>
          </a:stretch>
        </p:blipFill>
        <p:spPr>
          <a:xfrm>
            <a:off x="1737375" y="2905150"/>
            <a:ext cx="303450" cy="303450"/>
          </a:xfrm>
          <a:prstGeom prst="rect">
            <a:avLst/>
          </a:prstGeom>
          <a:noFill/>
          <a:ln>
            <a:noFill/>
          </a:ln>
        </p:spPr>
      </p:pic>
      <p:pic>
        <p:nvPicPr>
          <p:cNvPr id="135" name="Google Shape;135;p16"/>
          <p:cNvPicPr preferRelativeResize="0"/>
          <p:nvPr/>
        </p:nvPicPr>
        <p:blipFill>
          <a:blip r:embed="rId8">
            <a:alphaModFix/>
          </a:blip>
          <a:stretch>
            <a:fillRect/>
          </a:stretch>
        </p:blipFill>
        <p:spPr>
          <a:xfrm>
            <a:off x="534750" y="3855635"/>
            <a:ext cx="303450" cy="243986"/>
          </a:xfrm>
          <a:prstGeom prst="rect">
            <a:avLst/>
          </a:prstGeom>
          <a:noFill/>
          <a:ln>
            <a:noFill/>
          </a:ln>
        </p:spPr>
      </p:pic>
      <p:sp>
        <p:nvSpPr>
          <p:cNvPr id="136" name="Google Shape;136;p16"/>
          <p:cNvSpPr/>
          <p:nvPr/>
        </p:nvSpPr>
        <p:spPr>
          <a:xfrm>
            <a:off x="6024350" y="1235450"/>
            <a:ext cx="1416900" cy="1899900"/>
          </a:xfrm>
          <a:prstGeom prst="roundRect">
            <a:avLst>
              <a:gd fmla="val 16667" name="adj"/>
            </a:avLst>
          </a:prstGeom>
          <a:solidFill>
            <a:srgbClr val="F4F4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 name="Google Shape;137;p16"/>
          <p:cNvSpPr/>
          <p:nvPr/>
        </p:nvSpPr>
        <p:spPr>
          <a:xfrm>
            <a:off x="6024350" y="1235450"/>
            <a:ext cx="1416900" cy="506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16"/>
          <p:cNvSpPr/>
          <p:nvPr/>
        </p:nvSpPr>
        <p:spPr>
          <a:xfrm>
            <a:off x="6163525" y="1360025"/>
            <a:ext cx="243900" cy="24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16"/>
          <p:cNvSpPr/>
          <p:nvPr/>
        </p:nvSpPr>
        <p:spPr>
          <a:xfrm>
            <a:off x="6141800" y="1909824"/>
            <a:ext cx="1111800" cy="412200"/>
          </a:xfrm>
          <a:prstGeom prst="roundRect">
            <a:avLst>
              <a:gd fmla="val 10849" name="adj"/>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16"/>
          <p:cNvSpPr txBox="1"/>
          <p:nvPr/>
        </p:nvSpPr>
        <p:spPr>
          <a:xfrm>
            <a:off x="6153925" y="1900225"/>
            <a:ext cx="1111800" cy="41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rPr>
              <a:t>Hello, I can’t make a purchase</a:t>
            </a:r>
            <a:endParaRPr sz="8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43"/>
          <p:cNvSpPr txBox="1"/>
          <p:nvPr>
            <p:ph type="title"/>
          </p:nvPr>
        </p:nvSpPr>
        <p:spPr>
          <a:xfrm>
            <a:off x="330048" y="274639"/>
            <a:ext cx="8517300" cy="493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0" lang="en" sz="2700"/>
              <a:t>Checkly Brings Reliability </a:t>
            </a:r>
            <a:r>
              <a:rPr lang="en" sz="2700"/>
              <a:t>Across The Org</a:t>
            </a:r>
            <a:endParaRPr sz="2700"/>
          </a:p>
        </p:txBody>
      </p:sp>
      <p:sp>
        <p:nvSpPr>
          <p:cNvPr id="760" name="Google Shape;760;p43"/>
          <p:cNvSpPr txBox="1"/>
          <p:nvPr/>
        </p:nvSpPr>
        <p:spPr>
          <a:xfrm>
            <a:off x="639000" y="2147325"/>
            <a:ext cx="2178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Inter"/>
                <a:ea typeface="Inter"/>
                <a:cs typeface="Inter"/>
                <a:sym typeface="Inter"/>
              </a:rPr>
              <a:t>Engineering</a:t>
            </a:r>
            <a:endParaRPr sz="1800">
              <a:solidFill>
                <a:schemeClr val="dk2"/>
              </a:solidFill>
              <a:latin typeface="Inter"/>
              <a:ea typeface="Inter"/>
              <a:cs typeface="Inter"/>
              <a:sym typeface="Inter"/>
            </a:endParaRPr>
          </a:p>
          <a:p>
            <a:pPr indent="0" lvl="0" marL="0" rtl="0" algn="ctr">
              <a:spcBef>
                <a:spcPts val="0"/>
              </a:spcBef>
              <a:spcAft>
                <a:spcPts val="0"/>
              </a:spcAft>
              <a:buNone/>
            </a:pPr>
            <a:r>
              <a:rPr lang="en" sz="1800">
                <a:solidFill>
                  <a:schemeClr val="dk2"/>
                </a:solidFill>
                <a:latin typeface="Inter"/>
                <a:ea typeface="Inter"/>
                <a:cs typeface="Inter"/>
                <a:sym typeface="Inter"/>
              </a:rPr>
              <a:t>Teams</a:t>
            </a:r>
            <a:endParaRPr sz="1800">
              <a:solidFill>
                <a:schemeClr val="dk2"/>
              </a:solidFill>
              <a:latin typeface="Inter"/>
              <a:ea typeface="Inter"/>
              <a:cs typeface="Inter"/>
              <a:sym typeface="Inter"/>
            </a:endParaRPr>
          </a:p>
        </p:txBody>
      </p:sp>
      <p:sp>
        <p:nvSpPr>
          <p:cNvPr id="761" name="Google Shape;761;p43"/>
          <p:cNvSpPr txBox="1"/>
          <p:nvPr/>
        </p:nvSpPr>
        <p:spPr>
          <a:xfrm>
            <a:off x="3499250" y="2147325"/>
            <a:ext cx="2178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Inter"/>
                <a:ea typeface="Inter"/>
                <a:cs typeface="Inter"/>
                <a:sym typeface="Inter"/>
              </a:rPr>
              <a:t>SRE</a:t>
            </a:r>
            <a:endParaRPr sz="1800">
              <a:solidFill>
                <a:schemeClr val="dk2"/>
              </a:solidFill>
              <a:latin typeface="Inter"/>
              <a:ea typeface="Inter"/>
              <a:cs typeface="Inter"/>
              <a:sym typeface="Inter"/>
            </a:endParaRPr>
          </a:p>
          <a:p>
            <a:pPr indent="0" lvl="0" marL="0" rtl="0" algn="ctr">
              <a:spcBef>
                <a:spcPts val="0"/>
              </a:spcBef>
              <a:spcAft>
                <a:spcPts val="0"/>
              </a:spcAft>
              <a:buNone/>
            </a:pPr>
            <a:r>
              <a:rPr lang="en" sz="1800">
                <a:solidFill>
                  <a:schemeClr val="dk2"/>
                </a:solidFill>
                <a:latin typeface="Inter"/>
                <a:ea typeface="Inter"/>
                <a:cs typeface="Inter"/>
                <a:sym typeface="Inter"/>
              </a:rPr>
              <a:t>Teams</a:t>
            </a:r>
            <a:endParaRPr sz="1800">
              <a:solidFill>
                <a:schemeClr val="dk2"/>
              </a:solidFill>
              <a:latin typeface="Inter"/>
              <a:ea typeface="Inter"/>
              <a:cs typeface="Inter"/>
              <a:sym typeface="Inter"/>
            </a:endParaRPr>
          </a:p>
        </p:txBody>
      </p:sp>
      <p:sp>
        <p:nvSpPr>
          <p:cNvPr id="762" name="Google Shape;762;p43"/>
          <p:cNvSpPr txBox="1"/>
          <p:nvPr/>
        </p:nvSpPr>
        <p:spPr>
          <a:xfrm>
            <a:off x="6359500" y="2147325"/>
            <a:ext cx="2178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Inter"/>
                <a:ea typeface="Inter"/>
                <a:cs typeface="Inter"/>
                <a:sym typeface="Inter"/>
              </a:rPr>
              <a:t>Platform </a:t>
            </a:r>
            <a:br>
              <a:rPr lang="en" sz="1800">
                <a:solidFill>
                  <a:schemeClr val="dk2"/>
                </a:solidFill>
                <a:latin typeface="Inter"/>
                <a:ea typeface="Inter"/>
                <a:cs typeface="Inter"/>
                <a:sym typeface="Inter"/>
              </a:rPr>
            </a:br>
            <a:r>
              <a:rPr lang="en" sz="1800">
                <a:solidFill>
                  <a:schemeClr val="dk2"/>
                </a:solidFill>
                <a:latin typeface="Inter"/>
                <a:ea typeface="Inter"/>
                <a:cs typeface="Inter"/>
                <a:sym typeface="Inter"/>
              </a:rPr>
              <a:t>Teams</a:t>
            </a:r>
            <a:endParaRPr sz="1800">
              <a:solidFill>
                <a:schemeClr val="dk2"/>
              </a:solidFill>
              <a:latin typeface="Inter"/>
              <a:ea typeface="Inter"/>
              <a:cs typeface="Inter"/>
              <a:sym typeface="Inter"/>
            </a:endParaRPr>
          </a:p>
        </p:txBody>
      </p:sp>
      <p:pic>
        <p:nvPicPr>
          <p:cNvPr id="763" name="Google Shape;763;p43" title="activity-heart.png"/>
          <p:cNvPicPr preferRelativeResize="0"/>
          <p:nvPr/>
        </p:nvPicPr>
        <p:blipFill>
          <a:blip r:embed="rId3">
            <a:alphaModFix/>
          </a:blip>
          <a:stretch>
            <a:fillRect/>
          </a:stretch>
        </p:blipFill>
        <p:spPr>
          <a:xfrm>
            <a:off x="4244550" y="1459021"/>
            <a:ext cx="688309" cy="688300"/>
          </a:xfrm>
          <a:prstGeom prst="rect">
            <a:avLst/>
          </a:prstGeom>
          <a:noFill/>
          <a:ln>
            <a:noFill/>
          </a:ln>
        </p:spPr>
      </p:pic>
      <p:pic>
        <p:nvPicPr>
          <p:cNvPr id="764" name="Google Shape;764;p43" title="code-browser.png"/>
          <p:cNvPicPr preferRelativeResize="0"/>
          <p:nvPr/>
        </p:nvPicPr>
        <p:blipFill>
          <a:blip r:embed="rId4">
            <a:alphaModFix/>
          </a:blip>
          <a:stretch>
            <a:fillRect/>
          </a:stretch>
        </p:blipFill>
        <p:spPr>
          <a:xfrm>
            <a:off x="1384296" y="1459021"/>
            <a:ext cx="688309" cy="688300"/>
          </a:xfrm>
          <a:prstGeom prst="rect">
            <a:avLst/>
          </a:prstGeom>
          <a:noFill/>
          <a:ln>
            <a:noFill/>
          </a:ln>
        </p:spPr>
      </p:pic>
      <p:pic>
        <p:nvPicPr>
          <p:cNvPr id="765" name="Google Shape;765;p43" title="dataflow-03.png"/>
          <p:cNvPicPr preferRelativeResize="0"/>
          <p:nvPr/>
        </p:nvPicPr>
        <p:blipFill>
          <a:blip r:embed="rId5">
            <a:alphaModFix/>
          </a:blip>
          <a:stretch>
            <a:fillRect/>
          </a:stretch>
        </p:blipFill>
        <p:spPr>
          <a:xfrm>
            <a:off x="7104791" y="1459021"/>
            <a:ext cx="688309" cy="688300"/>
          </a:xfrm>
          <a:prstGeom prst="rect">
            <a:avLst/>
          </a:prstGeom>
          <a:noFill/>
          <a:ln>
            <a:noFill/>
          </a:ln>
        </p:spPr>
      </p:pic>
      <p:sp>
        <p:nvSpPr>
          <p:cNvPr id="766" name="Google Shape;766;p43"/>
          <p:cNvSpPr txBox="1"/>
          <p:nvPr/>
        </p:nvSpPr>
        <p:spPr>
          <a:xfrm>
            <a:off x="572450" y="2856825"/>
            <a:ext cx="2178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Inter"/>
                <a:ea typeface="Inter"/>
                <a:cs typeface="Inter"/>
                <a:sym typeface="Inter"/>
              </a:rPr>
              <a:t>Shift reliability left into engineering for a seamless monitoring process</a:t>
            </a:r>
            <a:endParaRPr sz="1100">
              <a:solidFill>
                <a:schemeClr val="dk2"/>
              </a:solidFill>
              <a:latin typeface="Inter"/>
              <a:ea typeface="Inter"/>
              <a:cs typeface="Inter"/>
              <a:sym typeface="Inter"/>
            </a:endParaRPr>
          </a:p>
        </p:txBody>
      </p:sp>
      <p:sp>
        <p:nvSpPr>
          <p:cNvPr id="767" name="Google Shape;767;p43"/>
          <p:cNvSpPr txBox="1"/>
          <p:nvPr/>
        </p:nvSpPr>
        <p:spPr>
          <a:xfrm>
            <a:off x="3499250" y="2856825"/>
            <a:ext cx="2178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Inter"/>
                <a:ea typeface="Inter"/>
                <a:cs typeface="Inter"/>
                <a:sym typeface="Inter"/>
              </a:rPr>
              <a:t>Scale uptime and performance across hundreds of services</a:t>
            </a:r>
            <a:endParaRPr sz="1100">
              <a:solidFill>
                <a:schemeClr val="dk2"/>
              </a:solidFill>
              <a:latin typeface="Inter"/>
              <a:ea typeface="Inter"/>
              <a:cs typeface="Inter"/>
              <a:sym typeface="Inter"/>
            </a:endParaRPr>
          </a:p>
        </p:txBody>
      </p:sp>
      <p:sp>
        <p:nvSpPr>
          <p:cNvPr id="768" name="Google Shape;768;p43"/>
          <p:cNvSpPr txBox="1"/>
          <p:nvPr/>
        </p:nvSpPr>
        <p:spPr>
          <a:xfrm>
            <a:off x="6359500" y="2856825"/>
            <a:ext cx="2178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Inter"/>
                <a:ea typeface="Inter"/>
                <a:cs typeface="Inter"/>
                <a:sym typeface="Inter"/>
              </a:rPr>
              <a:t>Collaborate across teams with a deeply integrated reliability stack</a:t>
            </a:r>
            <a:endParaRPr sz="1100">
              <a:solidFill>
                <a:schemeClr val="dk2"/>
              </a:solidFill>
              <a:latin typeface="Inter"/>
              <a:ea typeface="Inter"/>
              <a:cs typeface="Inter"/>
              <a:sym typeface="Inte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44"/>
          <p:cNvSpPr txBox="1"/>
          <p:nvPr>
            <p:ph type="title"/>
          </p:nvPr>
        </p:nvSpPr>
        <p:spPr>
          <a:xfrm>
            <a:off x="64500" y="478250"/>
            <a:ext cx="9015000" cy="1123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0" lang="en" sz="3200"/>
              <a:t>When things go wrong in test or staging…</a:t>
            </a:r>
            <a:endParaRPr b="0" sz="3200"/>
          </a:p>
        </p:txBody>
      </p:sp>
      <p:sp>
        <p:nvSpPr>
          <p:cNvPr id="774" name="Google Shape;774;p44"/>
          <p:cNvSpPr txBox="1"/>
          <p:nvPr/>
        </p:nvSpPr>
        <p:spPr>
          <a:xfrm>
            <a:off x="1109200" y="3913750"/>
            <a:ext cx="69255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accent1"/>
                </a:solidFill>
                <a:latin typeface="Inter"/>
                <a:ea typeface="Inter"/>
                <a:cs typeface="Inter"/>
                <a:sym typeface="Inter"/>
              </a:rPr>
              <a:t>Checkly’s native CI/CD integrations notifies engineers directly in their workflow.</a:t>
            </a:r>
            <a:endParaRPr sz="2400">
              <a:solidFill>
                <a:schemeClr val="accent1"/>
              </a:solidFill>
              <a:latin typeface="Inter"/>
              <a:ea typeface="Inter"/>
              <a:cs typeface="Inter"/>
              <a:sym typeface="Inter"/>
            </a:endParaRPr>
          </a:p>
        </p:txBody>
      </p:sp>
      <p:pic>
        <p:nvPicPr>
          <p:cNvPr id="775" name="Google Shape;775;p44"/>
          <p:cNvPicPr preferRelativeResize="0"/>
          <p:nvPr/>
        </p:nvPicPr>
        <p:blipFill>
          <a:blip r:embed="rId3">
            <a:alphaModFix/>
          </a:blip>
          <a:stretch>
            <a:fillRect/>
          </a:stretch>
        </p:blipFill>
        <p:spPr>
          <a:xfrm>
            <a:off x="994775" y="1359951"/>
            <a:ext cx="7404651" cy="2273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45"/>
          <p:cNvSpPr txBox="1"/>
          <p:nvPr>
            <p:ph type="title"/>
          </p:nvPr>
        </p:nvSpPr>
        <p:spPr>
          <a:xfrm>
            <a:off x="399700" y="432150"/>
            <a:ext cx="4639200" cy="112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0" lang="en" sz="3200"/>
              <a:t>When things go wrong in production…</a:t>
            </a:r>
            <a:endParaRPr b="0" sz="3200"/>
          </a:p>
        </p:txBody>
      </p:sp>
      <p:pic>
        <p:nvPicPr>
          <p:cNvPr id="781" name="Google Shape;781;p45"/>
          <p:cNvPicPr preferRelativeResize="0"/>
          <p:nvPr/>
        </p:nvPicPr>
        <p:blipFill>
          <a:blip r:embed="rId3">
            <a:alphaModFix/>
          </a:blip>
          <a:stretch>
            <a:fillRect/>
          </a:stretch>
        </p:blipFill>
        <p:spPr>
          <a:xfrm>
            <a:off x="4258526" y="1901725"/>
            <a:ext cx="917263" cy="917300"/>
          </a:xfrm>
          <a:prstGeom prst="rect">
            <a:avLst/>
          </a:prstGeom>
          <a:noFill/>
          <a:ln>
            <a:noFill/>
          </a:ln>
        </p:spPr>
      </p:pic>
      <p:sp>
        <p:nvSpPr>
          <p:cNvPr id="782" name="Google Shape;782;p45"/>
          <p:cNvSpPr txBox="1"/>
          <p:nvPr/>
        </p:nvSpPr>
        <p:spPr>
          <a:xfrm>
            <a:off x="298525" y="1756575"/>
            <a:ext cx="37194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2"/>
              </a:buClr>
              <a:buSzPts val="1800"/>
              <a:buFont typeface="Inter"/>
              <a:buChar char="-"/>
            </a:pPr>
            <a:r>
              <a:rPr lang="en" sz="1800">
                <a:solidFill>
                  <a:schemeClr val="dk2"/>
                </a:solidFill>
                <a:latin typeface="Inter"/>
                <a:ea typeface="Inter"/>
                <a:cs typeface="Inter"/>
                <a:sym typeface="Inter"/>
              </a:rPr>
              <a:t>A bug is caught</a:t>
            </a:r>
            <a:endParaRPr sz="1800">
              <a:solidFill>
                <a:schemeClr val="dk2"/>
              </a:solidFill>
              <a:latin typeface="Inter"/>
              <a:ea typeface="Inter"/>
              <a:cs typeface="Inter"/>
              <a:sym typeface="Inter"/>
            </a:endParaRPr>
          </a:p>
          <a:p>
            <a:pPr indent="-342900" lvl="0" marL="457200" rtl="0" algn="l">
              <a:lnSpc>
                <a:spcPct val="150000"/>
              </a:lnSpc>
              <a:spcBef>
                <a:spcPts val="0"/>
              </a:spcBef>
              <a:spcAft>
                <a:spcPts val="0"/>
              </a:spcAft>
              <a:buClr>
                <a:schemeClr val="dk2"/>
              </a:buClr>
              <a:buSzPts val="1800"/>
              <a:buFont typeface="Inter"/>
              <a:buChar char="-"/>
            </a:pPr>
            <a:r>
              <a:rPr lang="en" sz="1800">
                <a:solidFill>
                  <a:schemeClr val="dk2"/>
                </a:solidFill>
                <a:latin typeface="Inter"/>
                <a:ea typeface="Inter"/>
                <a:cs typeface="Inter"/>
                <a:sym typeface="Inter"/>
              </a:rPr>
              <a:t>The main app goes down</a:t>
            </a:r>
            <a:endParaRPr sz="1800">
              <a:solidFill>
                <a:schemeClr val="dk2"/>
              </a:solidFill>
              <a:latin typeface="Inter"/>
              <a:ea typeface="Inter"/>
              <a:cs typeface="Inter"/>
              <a:sym typeface="Inter"/>
            </a:endParaRPr>
          </a:p>
          <a:p>
            <a:pPr indent="-342900" lvl="0" marL="457200" rtl="0" algn="l">
              <a:lnSpc>
                <a:spcPct val="150000"/>
              </a:lnSpc>
              <a:spcBef>
                <a:spcPts val="0"/>
              </a:spcBef>
              <a:spcAft>
                <a:spcPts val="0"/>
              </a:spcAft>
              <a:buClr>
                <a:schemeClr val="dk2"/>
              </a:buClr>
              <a:buSzPts val="1800"/>
              <a:buFont typeface="Inter"/>
              <a:buChar char="-"/>
            </a:pPr>
            <a:r>
              <a:rPr lang="en" sz="1800">
                <a:solidFill>
                  <a:schemeClr val="dk2"/>
                </a:solidFill>
                <a:latin typeface="Inter"/>
                <a:ea typeface="Inter"/>
                <a:cs typeface="Inter"/>
                <a:sym typeface="Inter"/>
              </a:rPr>
              <a:t>Customers can’t buy</a:t>
            </a:r>
            <a:endParaRPr sz="1800">
              <a:solidFill>
                <a:schemeClr val="dk2"/>
              </a:solidFill>
              <a:latin typeface="Inter"/>
              <a:ea typeface="Inter"/>
              <a:cs typeface="Inter"/>
              <a:sym typeface="Inter"/>
            </a:endParaRPr>
          </a:p>
          <a:p>
            <a:pPr indent="-342900" lvl="0" marL="457200" rtl="0" algn="l">
              <a:lnSpc>
                <a:spcPct val="150000"/>
              </a:lnSpc>
              <a:spcBef>
                <a:spcPts val="0"/>
              </a:spcBef>
              <a:spcAft>
                <a:spcPts val="0"/>
              </a:spcAft>
              <a:buClr>
                <a:schemeClr val="dk2"/>
              </a:buClr>
              <a:buSzPts val="1800"/>
              <a:buFont typeface="Inter"/>
              <a:buChar char="-"/>
            </a:pPr>
            <a:r>
              <a:rPr lang="en" sz="1800">
                <a:solidFill>
                  <a:schemeClr val="dk2"/>
                </a:solidFill>
                <a:latin typeface="Inter"/>
                <a:ea typeface="Inter"/>
                <a:cs typeface="Inter"/>
                <a:sym typeface="Inter"/>
              </a:rPr>
              <a:t>Performance degrades</a:t>
            </a:r>
            <a:endParaRPr sz="1800">
              <a:solidFill>
                <a:schemeClr val="dk2"/>
              </a:solidFill>
              <a:latin typeface="Inter"/>
              <a:ea typeface="Inter"/>
              <a:cs typeface="Inter"/>
              <a:sym typeface="Inter"/>
            </a:endParaRPr>
          </a:p>
          <a:p>
            <a:pPr indent="-342900" lvl="0" marL="457200" rtl="0" algn="l">
              <a:lnSpc>
                <a:spcPct val="150000"/>
              </a:lnSpc>
              <a:spcBef>
                <a:spcPts val="0"/>
              </a:spcBef>
              <a:spcAft>
                <a:spcPts val="0"/>
              </a:spcAft>
              <a:buClr>
                <a:schemeClr val="dk2"/>
              </a:buClr>
              <a:buSzPts val="1800"/>
              <a:buFont typeface="Inter"/>
              <a:buChar char="-"/>
            </a:pPr>
            <a:r>
              <a:rPr lang="en" sz="1800">
                <a:solidFill>
                  <a:schemeClr val="dk2"/>
                </a:solidFill>
                <a:latin typeface="Inter"/>
                <a:ea typeface="Inter"/>
                <a:cs typeface="Inter"/>
                <a:sym typeface="Inter"/>
              </a:rPr>
              <a:t>Third-party has an outage</a:t>
            </a:r>
            <a:endParaRPr sz="1800">
              <a:solidFill>
                <a:schemeClr val="dk2"/>
              </a:solidFill>
              <a:latin typeface="Inter"/>
              <a:ea typeface="Inter"/>
              <a:cs typeface="Inter"/>
              <a:sym typeface="Inter"/>
            </a:endParaRPr>
          </a:p>
        </p:txBody>
      </p:sp>
      <p:sp>
        <p:nvSpPr>
          <p:cNvPr id="783" name="Google Shape;783;p45"/>
          <p:cNvSpPr txBox="1"/>
          <p:nvPr/>
        </p:nvSpPr>
        <p:spPr>
          <a:xfrm>
            <a:off x="5758725" y="925625"/>
            <a:ext cx="170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latin typeface="Inter"/>
                <a:ea typeface="Inter"/>
                <a:cs typeface="Inter"/>
                <a:sym typeface="Inter"/>
              </a:rPr>
              <a:t>Alerts</a:t>
            </a:r>
            <a:endParaRPr sz="1600">
              <a:solidFill>
                <a:schemeClr val="dk2"/>
              </a:solidFill>
              <a:latin typeface="Inter"/>
              <a:ea typeface="Inter"/>
              <a:cs typeface="Inter"/>
              <a:sym typeface="Inter"/>
            </a:endParaRPr>
          </a:p>
        </p:txBody>
      </p:sp>
      <p:sp>
        <p:nvSpPr>
          <p:cNvPr id="784" name="Google Shape;784;p45"/>
          <p:cNvSpPr txBox="1"/>
          <p:nvPr/>
        </p:nvSpPr>
        <p:spPr>
          <a:xfrm>
            <a:off x="5953425" y="2144825"/>
            <a:ext cx="1509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latin typeface="Inter"/>
                <a:ea typeface="Inter"/>
                <a:cs typeface="Inter"/>
                <a:sym typeface="Inter"/>
              </a:rPr>
              <a:t>Status Pages</a:t>
            </a:r>
            <a:endParaRPr sz="1600">
              <a:solidFill>
                <a:schemeClr val="dk2"/>
              </a:solidFill>
              <a:latin typeface="Inter"/>
              <a:ea typeface="Inter"/>
              <a:cs typeface="Inter"/>
              <a:sym typeface="Inter"/>
            </a:endParaRPr>
          </a:p>
        </p:txBody>
      </p:sp>
      <p:sp>
        <p:nvSpPr>
          <p:cNvPr id="785" name="Google Shape;785;p45"/>
          <p:cNvSpPr txBox="1"/>
          <p:nvPr/>
        </p:nvSpPr>
        <p:spPr>
          <a:xfrm>
            <a:off x="5758725" y="3364025"/>
            <a:ext cx="170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latin typeface="Inter"/>
                <a:ea typeface="Inter"/>
                <a:cs typeface="Inter"/>
                <a:sym typeface="Inter"/>
              </a:rPr>
              <a:t>Dashboards</a:t>
            </a:r>
            <a:endParaRPr sz="1600">
              <a:solidFill>
                <a:schemeClr val="dk2"/>
              </a:solidFill>
              <a:latin typeface="Inter"/>
              <a:ea typeface="Inter"/>
              <a:cs typeface="Inter"/>
              <a:sym typeface="Inter"/>
            </a:endParaRPr>
          </a:p>
        </p:txBody>
      </p:sp>
      <p:pic>
        <p:nvPicPr>
          <p:cNvPr id="786" name="Google Shape;786;p45"/>
          <p:cNvPicPr preferRelativeResize="0"/>
          <p:nvPr/>
        </p:nvPicPr>
        <p:blipFill>
          <a:blip r:embed="rId4">
            <a:alphaModFix/>
          </a:blip>
          <a:stretch>
            <a:fillRect/>
          </a:stretch>
        </p:blipFill>
        <p:spPr>
          <a:xfrm>
            <a:off x="7646750" y="857394"/>
            <a:ext cx="272924" cy="272922"/>
          </a:xfrm>
          <a:prstGeom prst="rect">
            <a:avLst/>
          </a:prstGeom>
          <a:noFill/>
          <a:ln>
            <a:noFill/>
          </a:ln>
        </p:spPr>
      </p:pic>
      <p:pic>
        <p:nvPicPr>
          <p:cNvPr id="787" name="Google Shape;787;p45"/>
          <p:cNvPicPr preferRelativeResize="0"/>
          <p:nvPr/>
        </p:nvPicPr>
        <p:blipFill rotWithShape="1">
          <a:blip r:embed="rId5">
            <a:alphaModFix/>
          </a:blip>
          <a:srcRect b="15641" l="15641" r="15634" t="15634"/>
          <a:stretch/>
        </p:blipFill>
        <p:spPr>
          <a:xfrm>
            <a:off x="8017829" y="841442"/>
            <a:ext cx="304825" cy="304825"/>
          </a:xfrm>
          <a:prstGeom prst="rect">
            <a:avLst/>
          </a:prstGeom>
          <a:noFill/>
          <a:ln>
            <a:noFill/>
          </a:ln>
        </p:spPr>
      </p:pic>
      <p:pic>
        <p:nvPicPr>
          <p:cNvPr id="788" name="Google Shape;788;p45"/>
          <p:cNvPicPr preferRelativeResize="0"/>
          <p:nvPr/>
        </p:nvPicPr>
        <p:blipFill>
          <a:blip r:embed="rId6">
            <a:alphaModFix/>
          </a:blip>
          <a:stretch>
            <a:fillRect/>
          </a:stretch>
        </p:blipFill>
        <p:spPr>
          <a:xfrm>
            <a:off x="8049710" y="1250822"/>
            <a:ext cx="304815" cy="304817"/>
          </a:xfrm>
          <a:prstGeom prst="rect">
            <a:avLst/>
          </a:prstGeom>
          <a:noFill/>
          <a:ln>
            <a:noFill/>
          </a:ln>
        </p:spPr>
      </p:pic>
      <p:pic>
        <p:nvPicPr>
          <p:cNvPr id="789" name="Google Shape;789;p45"/>
          <p:cNvPicPr preferRelativeResize="0"/>
          <p:nvPr/>
        </p:nvPicPr>
        <p:blipFill>
          <a:blip r:embed="rId7">
            <a:alphaModFix/>
          </a:blip>
          <a:stretch>
            <a:fillRect/>
          </a:stretch>
        </p:blipFill>
        <p:spPr>
          <a:xfrm>
            <a:off x="7678635" y="1266769"/>
            <a:ext cx="272920" cy="272922"/>
          </a:xfrm>
          <a:prstGeom prst="rect">
            <a:avLst/>
          </a:prstGeom>
          <a:noFill/>
          <a:ln>
            <a:noFill/>
          </a:ln>
        </p:spPr>
      </p:pic>
      <p:pic>
        <p:nvPicPr>
          <p:cNvPr id="790" name="Google Shape;790;p45"/>
          <p:cNvPicPr preferRelativeResize="0"/>
          <p:nvPr/>
        </p:nvPicPr>
        <p:blipFill rotWithShape="1">
          <a:blip r:embed="rId8">
            <a:alphaModFix/>
          </a:blip>
          <a:srcRect b="24783" l="0" r="0" t="0"/>
          <a:stretch/>
        </p:blipFill>
        <p:spPr>
          <a:xfrm>
            <a:off x="7462725" y="2020762"/>
            <a:ext cx="1075831" cy="728700"/>
          </a:xfrm>
          <a:prstGeom prst="rect">
            <a:avLst/>
          </a:prstGeom>
          <a:noFill/>
          <a:ln>
            <a:noFill/>
          </a:ln>
        </p:spPr>
      </p:pic>
      <p:pic>
        <p:nvPicPr>
          <p:cNvPr id="791" name="Google Shape;791;p45"/>
          <p:cNvPicPr preferRelativeResize="0"/>
          <p:nvPr/>
        </p:nvPicPr>
        <p:blipFill>
          <a:blip r:embed="rId9">
            <a:alphaModFix/>
          </a:blip>
          <a:stretch>
            <a:fillRect/>
          </a:stretch>
        </p:blipFill>
        <p:spPr>
          <a:xfrm>
            <a:off x="7503300" y="3230525"/>
            <a:ext cx="994672" cy="728698"/>
          </a:xfrm>
          <a:prstGeom prst="rect">
            <a:avLst/>
          </a:prstGeom>
          <a:noFill/>
          <a:ln>
            <a:noFill/>
          </a:ln>
        </p:spPr>
      </p:pic>
      <p:cxnSp>
        <p:nvCxnSpPr>
          <p:cNvPr id="792" name="Google Shape;792;p45"/>
          <p:cNvCxnSpPr>
            <a:endCxn id="783" idx="2"/>
          </p:cNvCxnSpPr>
          <p:nvPr/>
        </p:nvCxnSpPr>
        <p:spPr>
          <a:xfrm flipH="1" rot="10800000">
            <a:off x="5235225" y="1356725"/>
            <a:ext cx="1375500" cy="794100"/>
          </a:xfrm>
          <a:prstGeom prst="curvedConnector2">
            <a:avLst/>
          </a:prstGeom>
          <a:noFill/>
          <a:ln cap="flat" cmpd="sng" w="9525">
            <a:solidFill>
              <a:schemeClr val="accent1"/>
            </a:solidFill>
            <a:prstDash val="dash"/>
            <a:round/>
            <a:headEnd len="med" w="med" type="none"/>
            <a:tailEnd len="med" w="med" type="none"/>
          </a:ln>
        </p:spPr>
      </p:cxnSp>
      <p:cxnSp>
        <p:nvCxnSpPr>
          <p:cNvPr id="793" name="Google Shape;793;p45"/>
          <p:cNvCxnSpPr>
            <a:stCxn id="781" idx="3"/>
            <a:endCxn id="784" idx="1"/>
          </p:cNvCxnSpPr>
          <p:nvPr/>
        </p:nvCxnSpPr>
        <p:spPr>
          <a:xfrm>
            <a:off x="5175790" y="2360375"/>
            <a:ext cx="777600" cy="600"/>
          </a:xfrm>
          <a:prstGeom prst="curvedConnector3">
            <a:avLst>
              <a:gd fmla="val 50002" name="adj1"/>
            </a:avLst>
          </a:prstGeom>
          <a:noFill/>
          <a:ln cap="flat" cmpd="sng" w="9525">
            <a:solidFill>
              <a:schemeClr val="accent1"/>
            </a:solidFill>
            <a:prstDash val="dash"/>
            <a:round/>
            <a:headEnd len="med" w="med" type="none"/>
            <a:tailEnd len="med" w="med" type="none"/>
          </a:ln>
        </p:spPr>
      </p:cxnSp>
      <p:cxnSp>
        <p:nvCxnSpPr>
          <p:cNvPr id="794" name="Google Shape;794;p45"/>
          <p:cNvCxnSpPr>
            <a:endCxn id="785" idx="0"/>
          </p:cNvCxnSpPr>
          <p:nvPr/>
        </p:nvCxnSpPr>
        <p:spPr>
          <a:xfrm>
            <a:off x="5255325" y="2581625"/>
            <a:ext cx="1355400" cy="782400"/>
          </a:xfrm>
          <a:prstGeom prst="curvedConnector2">
            <a:avLst/>
          </a:prstGeom>
          <a:noFill/>
          <a:ln cap="flat" cmpd="sng" w="9525">
            <a:solidFill>
              <a:schemeClr val="accent1"/>
            </a:solidFill>
            <a:prstDash val="dash"/>
            <a:round/>
            <a:headEnd len="med" w="med" type="none"/>
            <a:tailEnd len="med" w="med" type="none"/>
          </a:ln>
        </p:spPr>
      </p:cxnSp>
      <p:sp>
        <p:nvSpPr>
          <p:cNvPr id="795" name="Google Shape;795;p45"/>
          <p:cNvSpPr txBox="1"/>
          <p:nvPr/>
        </p:nvSpPr>
        <p:spPr>
          <a:xfrm>
            <a:off x="399697" y="3959225"/>
            <a:ext cx="4520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accent1"/>
                </a:solidFill>
                <a:latin typeface="Inter"/>
                <a:ea typeface="Inter"/>
                <a:cs typeface="Inter"/>
                <a:sym typeface="Inter"/>
              </a:rPr>
              <a:t>Checkly gives you m</a:t>
            </a:r>
            <a:r>
              <a:rPr lang="en" sz="2400">
                <a:solidFill>
                  <a:schemeClr val="accent1"/>
                </a:solidFill>
                <a:latin typeface="Inter"/>
                <a:ea typeface="Inter"/>
                <a:cs typeface="Inter"/>
                <a:sym typeface="Inter"/>
              </a:rPr>
              <a:t>ultiple</a:t>
            </a:r>
            <a:r>
              <a:rPr lang="en" sz="2400">
                <a:solidFill>
                  <a:schemeClr val="accent1"/>
                </a:solidFill>
                <a:latin typeface="Inter"/>
                <a:ea typeface="Inter"/>
                <a:cs typeface="Inter"/>
                <a:sym typeface="Inter"/>
              </a:rPr>
              <a:t> ways to communicate</a:t>
            </a:r>
            <a:r>
              <a:rPr lang="en" sz="2400">
                <a:solidFill>
                  <a:schemeClr val="accent1"/>
                </a:solidFill>
                <a:latin typeface="Inter"/>
                <a:ea typeface="Inter"/>
                <a:cs typeface="Inter"/>
                <a:sym typeface="Inter"/>
              </a:rPr>
              <a:t>.</a:t>
            </a:r>
            <a:endParaRPr sz="2400">
              <a:solidFill>
                <a:schemeClr val="accent1"/>
              </a:solidFill>
              <a:latin typeface="Inter"/>
              <a:ea typeface="Inter"/>
              <a:cs typeface="Inter"/>
              <a:sym typeface="Inte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9367B"/>
            </a:gs>
            <a:gs pos="100000">
              <a:srgbClr val="010101"/>
            </a:gs>
          </a:gsLst>
          <a:path path="circle">
            <a:fillToRect b="50%" l="50%" r="50%" t="50%"/>
          </a:path>
          <a:tileRect/>
        </a:gradFill>
      </p:bgPr>
    </p:bg>
    <p:spTree>
      <p:nvGrpSpPr>
        <p:cNvPr id="799" name="Shape 799"/>
        <p:cNvGrpSpPr/>
        <p:nvPr/>
      </p:nvGrpSpPr>
      <p:grpSpPr>
        <a:xfrm>
          <a:off x="0" y="0"/>
          <a:ext cx="0" cy="0"/>
          <a:chOff x="0" y="0"/>
          <a:chExt cx="0" cy="0"/>
        </a:xfrm>
      </p:grpSpPr>
      <p:sp>
        <p:nvSpPr>
          <p:cNvPr id="800" name="Google Shape;800;p46"/>
          <p:cNvSpPr/>
          <p:nvPr/>
        </p:nvSpPr>
        <p:spPr>
          <a:xfrm rot="10800000">
            <a:off x="306800" y="1057800"/>
            <a:ext cx="2624700" cy="2574300"/>
          </a:xfrm>
          <a:prstGeom prst="roundRect">
            <a:avLst>
              <a:gd fmla="val 16667" name="adj"/>
            </a:avLst>
          </a:prstGeom>
          <a:solidFill>
            <a:schemeClr val="lt1"/>
          </a:solidFill>
          <a:ln cap="flat" cmpd="sng" w="9525">
            <a:solidFill>
              <a:srgbClr val="EEEEEE"/>
            </a:solidFill>
            <a:prstDash val="solid"/>
            <a:round/>
            <a:headEnd len="sm" w="sm" type="none"/>
            <a:tailEnd len="sm" w="sm" type="none"/>
          </a:ln>
          <a:effectLst>
            <a:outerShdw blurRad="357188" rotWithShape="0" algn="bl" dir="2700000" dist="57150">
              <a:schemeClr val="lt2">
                <a:alpha val="25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1" name="Google Shape;801;p46"/>
          <p:cNvSpPr/>
          <p:nvPr/>
        </p:nvSpPr>
        <p:spPr>
          <a:xfrm rot="10800000">
            <a:off x="6212500" y="1057800"/>
            <a:ext cx="2624700" cy="2574300"/>
          </a:xfrm>
          <a:prstGeom prst="roundRect">
            <a:avLst>
              <a:gd fmla="val 16667" name="adj"/>
            </a:avLst>
          </a:prstGeom>
          <a:solidFill>
            <a:schemeClr val="lt1"/>
          </a:solidFill>
          <a:ln cap="flat" cmpd="sng" w="9525">
            <a:solidFill>
              <a:srgbClr val="EEEEEE"/>
            </a:solidFill>
            <a:prstDash val="solid"/>
            <a:round/>
            <a:headEnd len="sm" w="sm" type="none"/>
            <a:tailEnd len="sm" w="sm" type="none"/>
          </a:ln>
          <a:effectLst>
            <a:outerShdw blurRad="357188" rotWithShape="0" algn="bl" dir="2700000" dist="57150">
              <a:schemeClr val="lt2">
                <a:alpha val="25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2" name="Google Shape;802;p46"/>
          <p:cNvSpPr txBox="1"/>
          <p:nvPr/>
        </p:nvSpPr>
        <p:spPr>
          <a:xfrm>
            <a:off x="539750" y="1839300"/>
            <a:ext cx="2158800" cy="1340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000">
                <a:solidFill>
                  <a:schemeClr val="dk1"/>
                </a:solidFill>
                <a:latin typeface="Inter"/>
                <a:ea typeface="Inter"/>
                <a:cs typeface="Inter"/>
                <a:sym typeface="Inter"/>
              </a:rPr>
              <a:t>Proactively know exactly when applications and services fail at multiple layers of the application with high-frequency monitors from global locations.</a:t>
            </a:r>
            <a:endParaRPr sz="1000">
              <a:solidFill>
                <a:schemeClr val="dk1"/>
              </a:solidFill>
              <a:latin typeface="Inter"/>
              <a:ea typeface="Inter"/>
              <a:cs typeface="Inter"/>
              <a:sym typeface="Inter"/>
            </a:endParaRPr>
          </a:p>
        </p:txBody>
      </p:sp>
      <p:sp>
        <p:nvSpPr>
          <p:cNvPr id="803" name="Google Shape;803;p46"/>
          <p:cNvSpPr/>
          <p:nvPr/>
        </p:nvSpPr>
        <p:spPr>
          <a:xfrm rot="10800000">
            <a:off x="3259650" y="1057800"/>
            <a:ext cx="2624700" cy="2574300"/>
          </a:xfrm>
          <a:prstGeom prst="roundRect">
            <a:avLst>
              <a:gd fmla="val 16667" name="adj"/>
            </a:avLst>
          </a:prstGeom>
          <a:solidFill>
            <a:schemeClr val="lt1"/>
          </a:solidFill>
          <a:ln cap="flat" cmpd="sng" w="9525">
            <a:solidFill>
              <a:srgbClr val="EEEEEE"/>
            </a:solidFill>
            <a:prstDash val="solid"/>
            <a:round/>
            <a:headEnd len="sm" w="sm" type="none"/>
            <a:tailEnd len="sm" w="sm" type="none"/>
          </a:ln>
          <a:effectLst>
            <a:outerShdw blurRad="357188" rotWithShape="0" algn="bl" dir="2700000" dist="57150">
              <a:schemeClr val="lt2">
                <a:alpha val="25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4" name="Google Shape;804;p46"/>
          <p:cNvSpPr txBox="1"/>
          <p:nvPr/>
        </p:nvSpPr>
        <p:spPr>
          <a:xfrm>
            <a:off x="3492600" y="1839300"/>
            <a:ext cx="2158800" cy="1340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000">
                <a:solidFill>
                  <a:schemeClr val="dk1"/>
                </a:solidFill>
                <a:latin typeface="Inter"/>
                <a:ea typeface="Inter"/>
                <a:cs typeface="Inter"/>
                <a:sym typeface="Inter"/>
              </a:rPr>
              <a:t>Alert internal teams or external customers immediately when things fail or degrade with notifications, status pages, and dashboards.</a:t>
            </a:r>
            <a:endParaRPr sz="1000">
              <a:solidFill>
                <a:schemeClr val="dk1"/>
              </a:solidFill>
              <a:latin typeface="Inter"/>
              <a:ea typeface="Inter"/>
              <a:cs typeface="Inter"/>
              <a:sym typeface="Inter"/>
            </a:endParaRPr>
          </a:p>
        </p:txBody>
      </p:sp>
      <p:sp>
        <p:nvSpPr>
          <p:cNvPr id="805" name="Google Shape;805;p46"/>
          <p:cNvSpPr txBox="1"/>
          <p:nvPr/>
        </p:nvSpPr>
        <p:spPr>
          <a:xfrm>
            <a:off x="6445450" y="1839300"/>
            <a:ext cx="2158800" cy="1340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000">
                <a:solidFill>
                  <a:schemeClr val="dk1"/>
                </a:solidFill>
                <a:latin typeface="Inter"/>
                <a:ea typeface="Inter"/>
                <a:cs typeface="Inter"/>
                <a:sym typeface="Inter"/>
              </a:rPr>
              <a:t>Reduce time to resolution with AI-powered test and monitor analysis, distributed-stack tracing, and more.</a:t>
            </a:r>
            <a:endParaRPr sz="1000">
              <a:solidFill>
                <a:schemeClr val="dk1"/>
              </a:solidFill>
              <a:latin typeface="Inter"/>
              <a:ea typeface="Inter"/>
              <a:cs typeface="Inter"/>
              <a:sym typeface="Inter"/>
            </a:endParaRPr>
          </a:p>
        </p:txBody>
      </p:sp>
      <p:pic>
        <p:nvPicPr>
          <p:cNvPr id="806" name="Google Shape;806;p46"/>
          <p:cNvPicPr preferRelativeResize="0"/>
          <p:nvPr/>
        </p:nvPicPr>
        <p:blipFill rotWithShape="1">
          <a:blip r:embed="rId3">
            <a:alphaModFix/>
          </a:blip>
          <a:srcRect b="0" l="0" r="0" t="0"/>
          <a:stretch/>
        </p:blipFill>
        <p:spPr>
          <a:xfrm>
            <a:off x="8234859" y="311075"/>
            <a:ext cx="457200" cy="457200"/>
          </a:xfrm>
          <a:prstGeom prst="rect">
            <a:avLst/>
          </a:prstGeom>
          <a:noFill/>
          <a:ln>
            <a:noFill/>
          </a:ln>
        </p:spPr>
      </p:pic>
      <p:sp>
        <p:nvSpPr>
          <p:cNvPr id="807" name="Google Shape;807;p46"/>
          <p:cNvSpPr txBox="1"/>
          <p:nvPr/>
        </p:nvSpPr>
        <p:spPr>
          <a:xfrm>
            <a:off x="539750" y="1190400"/>
            <a:ext cx="21588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320">
                <a:solidFill>
                  <a:schemeClr val="dk1"/>
                </a:solidFill>
                <a:latin typeface="Inter"/>
                <a:ea typeface="Inter"/>
                <a:cs typeface="Inter"/>
                <a:sym typeface="Inter"/>
              </a:rPr>
              <a:t>Detect</a:t>
            </a:r>
            <a:endParaRPr sz="2320">
              <a:solidFill>
                <a:schemeClr val="dk1"/>
              </a:solidFill>
              <a:latin typeface="Inter"/>
              <a:ea typeface="Inter"/>
              <a:cs typeface="Inter"/>
              <a:sym typeface="Inter"/>
            </a:endParaRPr>
          </a:p>
        </p:txBody>
      </p:sp>
      <p:sp>
        <p:nvSpPr>
          <p:cNvPr id="808" name="Google Shape;808;p46"/>
          <p:cNvSpPr txBox="1"/>
          <p:nvPr/>
        </p:nvSpPr>
        <p:spPr>
          <a:xfrm>
            <a:off x="3492600" y="1190400"/>
            <a:ext cx="2158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20">
                <a:solidFill>
                  <a:schemeClr val="dk1"/>
                </a:solidFill>
                <a:latin typeface="Inter"/>
                <a:ea typeface="Inter"/>
                <a:cs typeface="Inter"/>
                <a:sym typeface="Inter"/>
              </a:rPr>
              <a:t>Communicate</a:t>
            </a:r>
            <a:endParaRPr sz="2320">
              <a:solidFill>
                <a:schemeClr val="dk1"/>
              </a:solidFill>
              <a:latin typeface="Inter"/>
              <a:ea typeface="Inter"/>
              <a:cs typeface="Inter"/>
              <a:sym typeface="Inter"/>
            </a:endParaRPr>
          </a:p>
        </p:txBody>
      </p:sp>
      <p:sp>
        <p:nvSpPr>
          <p:cNvPr id="809" name="Google Shape;809;p46"/>
          <p:cNvSpPr txBox="1"/>
          <p:nvPr/>
        </p:nvSpPr>
        <p:spPr>
          <a:xfrm>
            <a:off x="6445450" y="1190400"/>
            <a:ext cx="21588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320">
                <a:solidFill>
                  <a:schemeClr val="dk1"/>
                </a:solidFill>
                <a:latin typeface="Inter"/>
                <a:ea typeface="Inter"/>
                <a:cs typeface="Inter"/>
                <a:sym typeface="Inter"/>
              </a:rPr>
              <a:t>Resolve</a:t>
            </a:r>
            <a:endParaRPr sz="2320">
              <a:solidFill>
                <a:schemeClr val="dk1"/>
              </a:solidFill>
              <a:latin typeface="Inter"/>
              <a:ea typeface="Inter"/>
              <a:cs typeface="Inter"/>
              <a:sym typeface="Inter"/>
            </a:endParaRPr>
          </a:p>
        </p:txBody>
      </p:sp>
      <p:sp>
        <p:nvSpPr>
          <p:cNvPr id="810" name="Google Shape;810;p46"/>
          <p:cNvSpPr txBox="1"/>
          <p:nvPr/>
        </p:nvSpPr>
        <p:spPr>
          <a:xfrm>
            <a:off x="539750" y="1515466"/>
            <a:ext cx="21588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1220">
                <a:solidFill>
                  <a:schemeClr val="accent1"/>
                </a:solidFill>
                <a:latin typeface="Inter"/>
                <a:ea typeface="Inter"/>
                <a:cs typeface="Inter"/>
                <a:sym typeface="Inter"/>
              </a:rPr>
              <a:t>Reduce MTTD</a:t>
            </a:r>
            <a:endParaRPr b="1" sz="1220">
              <a:solidFill>
                <a:schemeClr val="accent1"/>
              </a:solidFill>
              <a:latin typeface="Inter"/>
              <a:ea typeface="Inter"/>
              <a:cs typeface="Inter"/>
              <a:sym typeface="Inter"/>
            </a:endParaRPr>
          </a:p>
        </p:txBody>
      </p:sp>
      <p:sp>
        <p:nvSpPr>
          <p:cNvPr id="811" name="Google Shape;811;p46"/>
          <p:cNvSpPr txBox="1"/>
          <p:nvPr/>
        </p:nvSpPr>
        <p:spPr>
          <a:xfrm>
            <a:off x="3492600" y="1515466"/>
            <a:ext cx="2158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20">
                <a:solidFill>
                  <a:schemeClr val="accent1"/>
                </a:solidFill>
                <a:latin typeface="Inter"/>
                <a:ea typeface="Inter"/>
                <a:cs typeface="Inter"/>
                <a:sym typeface="Inter"/>
              </a:rPr>
              <a:t>Improve Incident Comms</a:t>
            </a:r>
            <a:endParaRPr b="1" sz="1220">
              <a:solidFill>
                <a:schemeClr val="accent1"/>
              </a:solidFill>
              <a:latin typeface="Inter"/>
              <a:ea typeface="Inter"/>
              <a:cs typeface="Inter"/>
              <a:sym typeface="Inter"/>
            </a:endParaRPr>
          </a:p>
        </p:txBody>
      </p:sp>
      <p:sp>
        <p:nvSpPr>
          <p:cNvPr id="812" name="Google Shape;812;p46"/>
          <p:cNvSpPr txBox="1"/>
          <p:nvPr/>
        </p:nvSpPr>
        <p:spPr>
          <a:xfrm>
            <a:off x="6445450" y="1515466"/>
            <a:ext cx="21588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1220">
                <a:solidFill>
                  <a:schemeClr val="accent1"/>
                </a:solidFill>
                <a:latin typeface="Inter"/>
                <a:ea typeface="Inter"/>
                <a:cs typeface="Inter"/>
                <a:sym typeface="Inter"/>
              </a:rPr>
              <a:t>Reduce MTTR</a:t>
            </a:r>
            <a:endParaRPr b="1" sz="1220">
              <a:solidFill>
                <a:schemeClr val="accent1"/>
              </a:solidFill>
              <a:latin typeface="Inter"/>
              <a:ea typeface="Inter"/>
              <a:cs typeface="Inter"/>
              <a:sym typeface="Inter"/>
            </a:endParaRPr>
          </a:p>
        </p:txBody>
      </p:sp>
      <p:pic>
        <p:nvPicPr>
          <p:cNvPr id="813" name="Google Shape;813;p46"/>
          <p:cNvPicPr preferRelativeResize="0"/>
          <p:nvPr/>
        </p:nvPicPr>
        <p:blipFill>
          <a:blip r:embed="rId4">
            <a:alphaModFix/>
          </a:blip>
          <a:stretch>
            <a:fillRect/>
          </a:stretch>
        </p:blipFill>
        <p:spPr>
          <a:xfrm>
            <a:off x="539750" y="2853825"/>
            <a:ext cx="959923" cy="345901"/>
          </a:xfrm>
          <a:prstGeom prst="rect">
            <a:avLst/>
          </a:prstGeom>
          <a:noFill/>
          <a:ln>
            <a:noFill/>
          </a:ln>
        </p:spPr>
      </p:pic>
      <p:sp>
        <p:nvSpPr>
          <p:cNvPr id="814" name="Google Shape;814;p46"/>
          <p:cNvSpPr txBox="1"/>
          <p:nvPr/>
        </p:nvSpPr>
        <p:spPr>
          <a:xfrm>
            <a:off x="539750" y="3124200"/>
            <a:ext cx="210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700">
                <a:solidFill>
                  <a:schemeClr val="dk2"/>
                </a:solidFill>
                <a:latin typeface="Inter"/>
                <a:ea typeface="Inter"/>
                <a:cs typeface="Inter"/>
                <a:sym typeface="Inter"/>
              </a:rPr>
              <a:t>Linkedin and commercetools cut time detecting  bad deploy from ~10 -&gt; 1 minute</a:t>
            </a:r>
            <a:endParaRPr b="1" i="1" sz="700">
              <a:solidFill>
                <a:schemeClr val="dk2"/>
              </a:solidFill>
            </a:endParaRPr>
          </a:p>
        </p:txBody>
      </p:sp>
      <p:sp>
        <p:nvSpPr>
          <p:cNvPr id="815" name="Google Shape;815;p46"/>
          <p:cNvSpPr txBox="1"/>
          <p:nvPr/>
        </p:nvSpPr>
        <p:spPr>
          <a:xfrm>
            <a:off x="3519450" y="3124200"/>
            <a:ext cx="210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700">
                <a:solidFill>
                  <a:schemeClr val="dk2"/>
                </a:solidFill>
                <a:latin typeface="Inter"/>
                <a:ea typeface="Inter"/>
                <a:cs typeface="Inter"/>
                <a:sym typeface="Inter"/>
              </a:rPr>
              <a:t>FINN Auto reports a decrease of 80% false failure”</a:t>
            </a:r>
            <a:endParaRPr b="1" i="1" sz="700">
              <a:solidFill>
                <a:schemeClr val="dk2"/>
              </a:solidFill>
              <a:latin typeface="Inter"/>
              <a:ea typeface="Inter"/>
              <a:cs typeface="Inter"/>
              <a:sym typeface="Inter"/>
            </a:endParaRPr>
          </a:p>
        </p:txBody>
      </p:sp>
      <p:sp>
        <p:nvSpPr>
          <p:cNvPr id="816" name="Google Shape;816;p46"/>
          <p:cNvSpPr/>
          <p:nvPr/>
        </p:nvSpPr>
        <p:spPr>
          <a:xfrm rot="10800000">
            <a:off x="306750" y="3921000"/>
            <a:ext cx="8559600" cy="936900"/>
          </a:xfrm>
          <a:prstGeom prst="roundRect">
            <a:avLst>
              <a:gd fmla="val 16667" name="adj"/>
            </a:avLst>
          </a:prstGeom>
          <a:solidFill>
            <a:schemeClr val="lt1"/>
          </a:solidFill>
          <a:ln cap="flat" cmpd="sng" w="9525">
            <a:solidFill>
              <a:srgbClr val="EEEEEE"/>
            </a:solidFill>
            <a:prstDash val="solid"/>
            <a:round/>
            <a:headEnd len="sm" w="sm" type="none"/>
            <a:tailEnd len="sm" w="sm" type="none"/>
          </a:ln>
          <a:effectLst>
            <a:outerShdw blurRad="357188" rotWithShape="0" algn="bl" dir="2700000" dist="57150">
              <a:schemeClr val="lt2">
                <a:alpha val="25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7" name="Google Shape;817;p46"/>
          <p:cNvSpPr txBox="1"/>
          <p:nvPr/>
        </p:nvSpPr>
        <p:spPr>
          <a:xfrm>
            <a:off x="1925275" y="4104250"/>
            <a:ext cx="41544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000">
                <a:solidFill>
                  <a:schemeClr val="dk1"/>
                </a:solidFill>
                <a:latin typeface="Inter"/>
                <a:ea typeface="Inter"/>
                <a:cs typeface="Inter"/>
                <a:sym typeface="Inter"/>
              </a:rPr>
              <a:t>Monitoring-as-Code: all checks live in Git and can be provisioned; no click-ops, no duplicates.</a:t>
            </a:r>
            <a:endParaRPr sz="1000">
              <a:solidFill>
                <a:schemeClr val="dk1"/>
              </a:solidFill>
              <a:latin typeface="Inter"/>
              <a:ea typeface="Inter"/>
              <a:cs typeface="Inter"/>
              <a:sym typeface="Inter"/>
            </a:endParaRPr>
          </a:p>
        </p:txBody>
      </p:sp>
      <p:sp>
        <p:nvSpPr>
          <p:cNvPr id="818" name="Google Shape;818;p46"/>
          <p:cNvSpPr txBox="1"/>
          <p:nvPr/>
        </p:nvSpPr>
        <p:spPr>
          <a:xfrm>
            <a:off x="6805575" y="4135499"/>
            <a:ext cx="1558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700">
                <a:solidFill>
                  <a:schemeClr val="dk2"/>
                </a:solidFill>
                <a:latin typeface="Inter"/>
                <a:ea typeface="Inter"/>
                <a:cs typeface="Inter"/>
                <a:sym typeface="Inter"/>
              </a:rPr>
              <a:t>C</a:t>
            </a:r>
            <a:r>
              <a:rPr b="1" i="1" lang="en" sz="700">
                <a:solidFill>
                  <a:schemeClr val="dk2"/>
                </a:solidFill>
                <a:latin typeface="Inter"/>
                <a:ea typeface="Inter"/>
                <a:cs typeface="Inter"/>
                <a:sym typeface="Inter"/>
              </a:rPr>
              <a:t>odified “hundreds of checks” (MaC) and removed “massive manual overhead.”</a:t>
            </a:r>
            <a:endParaRPr b="1" i="1" sz="700">
              <a:solidFill>
                <a:schemeClr val="dk2"/>
              </a:solidFill>
            </a:endParaRPr>
          </a:p>
        </p:txBody>
      </p:sp>
      <p:pic>
        <p:nvPicPr>
          <p:cNvPr id="819" name="Google Shape;819;p46"/>
          <p:cNvPicPr preferRelativeResize="0"/>
          <p:nvPr/>
        </p:nvPicPr>
        <p:blipFill>
          <a:blip r:embed="rId5">
            <a:alphaModFix/>
          </a:blip>
          <a:stretch>
            <a:fillRect/>
          </a:stretch>
        </p:blipFill>
        <p:spPr>
          <a:xfrm>
            <a:off x="6343363" y="4216499"/>
            <a:ext cx="345899" cy="345901"/>
          </a:xfrm>
          <a:prstGeom prst="rect">
            <a:avLst/>
          </a:prstGeom>
          <a:noFill/>
          <a:ln>
            <a:noFill/>
          </a:ln>
        </p:spPr>
      </p:pic>
      <p:sp>
        <p:nvSpPr>
          <p:cNvPr id="820" name="Google Shape;820;p46"/>
          <p:cNvSpPr txBox="1"/>
          <p:nvPr/>
        </p:nvSpPr>
        <p:spPr>
          <a:xfrm>
            <a:off x="6499150" y="3124200"/>
            <a:ext cx="210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700">
                <a:solidFill>
                  <a:schemeClr val="dk2"/>
                </a:solidFill>
                <a:latin typeface="Inter"/>
                <a:ea typeface="Inter"/>
                <a:cs typeface="Inter"/>
                <a:sym typeface="Inter"/>
              </a:rPr>
              <a:t>Admiral reports triage time dropped “from ~10 min to a few minutes.”</a:t>
            </a:r>
            <a:endParaRPr b="1" i="1" sz="700">
              <a:solidFill>
                <a:schemeClr val="dk2"/>
              </a:solidFill>
              <a:latin typeface="Inter"/>
              <a:ea typeface="Inter"/>
              <a:cs typeface="Inter"/>
              <a:sym typeface="Inter"/>
            </a:endParaRPr>
          </a:p>
        </p:txBody>
      </p:sp>
      <p:pic>
        <p:nvPicPr>
          <p:cNvPr id="821" name="Google Shape;821;p46"/>
          <p:cNvPicPr preferRelativeResize="0"/>
          <p:nvPr/>
        </p:nvPicPr>
        <p:blipFill rotWithShape="1">
          <a:blip r:embed="rId6">
            <a:alphaModFix/>
          </a:blip>
          <a:srcRect b="15512" l="0" r="0" t="14483"/>
          <a:stretch/>
        </p:blipFill>
        <p:spPr>
          <a:xfrm>
            <a:off x="6576888" y="2930025"/>
            <a:ext cx="517796" cy="203901"/>
          </a:xfrm>
          <a:prstGeom prst="rect">
            <a:avLst/>
          </a:prstGeom>
          <a:noFill/>
          <a:ln>
            <a:noFill/>
          </a:ln>
        </p:spPr>
      </p:pic>
      <p:sp>
        <p:nvSpPr>
          <p:cNvPr id="822" name="Google Shape;822;p46"/>
          <p:cNvSpPr txBox="1"/>
          <p:nvPr>
            <p:ph type="title"/>
          </p:nvPr>
        </p:nvSpPr>
        <p:spPr>
          <a:xfrm>
            <a:off x="311700" y="227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2600">
                <a:solidFill>
                  <a:schemeClr val="lt1"/>
                </a:solidFill>
                <a:latin typeface="Inter"/>
                <a:ea typeface="Inter"/>
                <a:cs typeface="Inter"/>
                <a:sym typeface="Inter"/>
              </a:rPr>
              <a:t>How Checkly </a:t>
            </a:r>
            <a:r>
              <a:rPr b="1" lang="en" sz="2600">
                <a:solidFill>
                  <a:schemeClr val="lt1"/>
                </a:solidFill>
                <a:latin typeface="Inter"/>
                <a:ea typeface="Inter"/>
                <a:cs typeface="Inter"/>
                <a:sym typeface="Inter"/>
              </a:rPr>
              <a:t>Improves</a:t>
            </a:r>
            <a:r>
              <a:rPr lang="en" sz="2600">
                <a:solidFill>
                  <a:schemeClr val="lt1"/>
                </a:solidFill>
                <a:latin typeface="Inter"/>
                <a:ea typeface="Inter"/>
                <a:cs typeface="Inter"/>
                <a:sym typeface="Inter"/>
              </a:rPr>
              <a:t> Developer Velocity</a:t>
            </a:r>
            <a:endParaRPr b="1" sz="2600">
              <a:solidFill>
                <a:schemeClr val="lt1"/>
              </a:solidFill>
              <a:latin typeface="Inter"/>
              <a:ea typeface="Inter"/>
              <a:cs typeface="Inter"/>
              <a:sym typeface="Inter"/>
            </a:endParaRPr>
          </a:p>
        </p:txBody>
      </p:sp>
      <p:sp>
        <p:nvSpPr>
          <p:cNvPr id="823" name="Google Shape;823;p46"/>
          <p:cNvSpPr txBox="1"/>
          <p:nvPr/>
        </p:nvSpPr>
        <p:spPr>
          <a:xfrm>
            <a:off x="512900" y="4021309"/>
            <a:ext cx="21588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320">
                <a:solidFill>
                  <a:schemeClr val="dk1"/>
                </a:solidFill>
                <a:latin typeface="Inter"/>
                <a:ea typeface="Inter"/>
                <a:cs typeface="Inter"/>
                <a:sym typeface="Inter"/>
              </a:rPr>
              <a:t>Operate</a:t>
            </a:r>
            <a:endParaRPr sz="2320">
              <a:solidFill>
                <a:schemeClr val="dk1"/>
              </a:solidFill>
              <a:latin typeface="Inter"/>
              <a:ea typeface="Inter"/>
              <a:cs typeface="Inter"/>
              <a:sym typeface="Inter"/>
            </a:endParaRPr>
          </a:p>
        </p:txBody>
      </p:sp>
      <p:sp>
        <p:nvSpPr>
          <p:cNvPr id="824" name="Google Shape;824;p46"/>
          <p:cNvSpPr txBox="1"/>
          <p:nvPr/>
        </p:nvSpPr>
        <p:spPr>
          <a:xfrm>
            <a:off x="512900" y="4346375"/>
            <a:ext cx="21588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20">
                <a:solidFill>
                  <a:schemeClr val="accent1"/>
                </a:solidFill>
                <a:latin typeface="Inter"/>
                <a:ea typeface="Inter"/>
                <a:cs typeface="Inter"/>
                <a:sym typeface="Inter"/>
              </a:rPr>
              <a:t>Reduce Costs</a:t>
            </a:r>
            <a:endParaRPr b="1" sz="1220">
              <a:solidFill>
                <a:schemeClr val="accent1"/>
              </a:solidFill>
              <a:latin typeface="Inter"/>
              <a:ea typeface="Inter"/>
              <a:cs typeface="Inter"/>
              <a:sym typeface="Inter"/>
            </a:endParaRPr>
          </a:p>
        </p:txBody>
      </p:sp>
      <p:pic>
        <p:nvPicPr>
          <p:cNvPr id="825" name="Google Shape;825;p46"/>
          <p:cNvPicPr preferRelativeResize="0"/>
          <p:nvPr/>
        </p:nvPicPr>
        <p:blipFill>
          <a:blip r:embed="rId7">
            <a:alphaModFix/>
          </a:blip>
          <a:stretch>
            <a:fillRect/>
          </a:stretch>
        </p:blipFill>
        <p:spPr>
          <a:xfrm>
            <a:off x="3597200" y="2922092"/>
            <a:ext cx="517775" cy="21975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47"/>
          <p:cNvSpPr txBox="1"/>
          <p:nvPr>
            <p:ph type="title"/>
          </p:nvPr>
        </p:nvSpPr>
        <p:spPr>
          <a:xfrm>
            <a:off x="456350" y="478650"/>
            <a:ext cx="8024100" cy="599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SzPts val="990"/>
              <a:buNone/>
            </a:pPr>
            <a:r>
              <a:rPr lang="en" sz="3220"/>
              <a:t>Checkly</a:t>
            </a:r>
            <a:r>
              <a:rPr b="0" lang="en" sz="3220">
                <a:solidFill>
                  <a:schemeClr val="dk2"/>
                </a:solidFill>
                <a:latin typeface="Inter Light"/>
                <a:ea typeface="Inter Light"/>
                <a:cs typeface="Inter Light"/>
                <a:sym typeface="Inter Light"/>
              </a:rPr>
              <a:t> </a:t>
            </a:r>
            <a:r>
              <a:rPr lang="en" sz="3220">
                <a:solidFill>
                  <a:schemeClr val="dk2"/>
                </a:solidFill>
              </a:rPr>
              <a:t>Use Cases</a:t>
            </a:r>
            <a:endParaRPr sz="3220"/>
          </a:p>
        </p:txBody>
      </p:sp>
      <p:sp>
        <p:nvSpPr>
          <p:cNvPr id="831" name="Google Shape;831;p47"/>
          <p:cNvSpPr txBox="1"/>
          <p:nvPr>
            <p:ph idx="4294967295" type="body"/>
          </p:nvPr>
        </p:nvSpPr>
        <p:spPr>
          <a:xfrm>
            <a:off x="805950" y="1133300"/>
            <a:ext cx="3195300" cy="43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b="1" lang="en" sz="1400">
                <a:latin typeface="Inter"/>
                <a:ea typeface="Inter"/>
                <a:cs typeface="Inter"/>
                <a:sym typeface="Inter"/>
              </a:rPr>
              <a:t>Monitor Marketing Sites</a:t>
            </a:r>
            <a:endParaRPr b="1" sz="1400">
              <a:latin typeface="Inter"/>
              <a:ea typeface="Inter"/>
              <a:cs typeface="Inter"/>
              <a:sym typeface="Inter"/>
            </a:endParaRPr>
          </a:p>
        </p:txBody>
      </p:sp>
      <p:sp>
        <p:nvSpPr>
          <p:cNvPr id="832" name="Google Shape;832;p47"/>
          <p:cNvSpPr txBox="1"/>
          <p:nvPr>
            <p:ph idx="4294967295" type="body"/>
          </p:nvPr>
        </p:nvSpPr>
        <p:spPr>
          <a:xfrm>
            <a:off x="805950" y="1409100"/>
            <a:ext cx="3195300" cy="43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795"/>
              <a:buNone/>
            </a:pPr>
            <a:r>
              <a:rPr lang="en" sz="1100">
                <a:latin typeface="Inter"/>
                <a:ea typeface="Inter"/>
                <a:cs typeface="Inter"/>
                <a:sym typeface="Inter"/>
              </a:rPr>
              <a:t>Monitoring product pages, docs, landing pages and more</a:t>
            </a:r>
            <a:endParaRPr sz="1100">
              <a:latin typeface="Inter"/>
              <a:ea typeface="Inter"/>
              <a:cs typeface="Inter"/>
              <a:sym typeface="Inter"/>
            </a:endParaRPr>
          </a:p>
        </p:txBody>
      </p:sp>
      <p:sp>
        <p:nvSpPr>
          <p:cNvPr id="833" name="Google Shape;833;p47"/>
          <p:cNvSpPr txBox="1"/>
          <p:nvPr>
            <p:ph idx="4294967295" type="body"/>
          </p:nvPr>
        </p:nvSpPr>
        <p:spPr>
          <a:xfrm>
            <a:off x="805950" y="2028850"/>
            <a:ext cx="3195300" cy="43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b="1" lang="en" sz="1400">
                <a:latin typeface="Inter"/>
                <a:ea typeface="Inter"/>
                <a:cs typeface="Inter"/>
                <a:sym typeface="Inter"/>
              </a:rPr>
              <a:t>Monitor Transactions</a:t>
            </a:r>
            <a:endParaRPr b="1" sz="1400">
              <a:latin typeface="Inter"/>
              <a:ea typeface="Inter"/>
              <a:cs typeface="Inter"/>
              <a:sym typeface="Inter"/>
            </a:endParaRPr>
          </a:p>
        </p:txBody>
      </p:sp>
      <p:sp>
        <p:nvSpPr>
          <p:cNvPr id="834" name="Google Shape;834;p47"/>
          <p:cNvSpPr txBox="1"/>
          <p:nvPr>
            <p:ph idx="4294967295" type="body"/>
          </p:nvPr>
        </p:nvSpPr>
        <p:spPr>
          <a:xfrm>
            <a:off x="805950" y="2304650"/>
            <a:ext cx="3195300" cy="43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795"/>
              <a:buNone/>
            </a:pPr>
            <a:r>
              <a:rPr lang="en" sz="1100">
                <a:latin typeface="Inter"/>
                <a:ea typeface="Inter"/>
                <a:cs typeface="Inter"/>
                <a:sym typeface="Inter"/>
              </a:rPr>
              <a:t>Monitoring product pages, docs, landing pages and more</a:t>
            </a:r>
            <a:endParaRPr sz="1100">
              <a:latin typeface="Inter"/>
              <a:ea typeface="Inter"/>
              <a:cs typeface="Inter"/>
              <a:sym typeface="Inter"/>
            </a:endParaRPr>
          </a:p>
        </p:txBody>
      </p:sp>
      <p:sp>
        <p:nvSpPr>
          <p:cNvPr id="835" name="Google Shape;835;p47"/>
          <p:cNvSpPr txBox="1"/>
          <p:nvPr>
            <p:ph idx="4294967295" type="body"/>
          </p:nvPr>
        </p:nvSpPr>
        <p:spPr>
          <a:xfrm>
            <a:off x="805950" y="2924400"/>
            <a:ext cx="3195300" cy="43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b="1" lang="en" sz="1400">
                <a:latin typeface="Inter"/>
                <a:ea typeface="Inter"/>
                <a:cs typeface="Inter"/>
                <a:sym typeface="Inter"/>
              </a:rPr>
              <a:t>Monitor Ports &amp; Networks</a:t>
            </a:r>
            <a:endParaRPr b="1" sz="1400">
              <a:latin typeface="Inter"/>
              <a:ea typeface="Inter"/>
              <a:cs typeface="Inter"/>
              <a:sym typeface="Inter"/>
            </a:endParaRPr>
          </a:p>
        </p:txBody>
      </p:sp>
      <p:sp>
        <p:nvSpPr>
          <p:cNvPr id="836" name="Google Shape;836;p47"/>
          <p:cNvSpPr txBox="1"/>
          <p:nvPr>
            <p:ph idx="4294967295" type="body"/>
          </p:nvPr>
        </p:nvSpPr>
        <p:spPr>
          <a:xfrm>
            <a:off x="805950" y="3200200"/>
            <a:ext cx="3195300" cy="43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795"/>
              <a:buNone/>
            </a:pPr>
            <a:r>
              <a:rPr lang="en" sz="1100">
                <a:latin typeface="Inter"/>
                <a:ea typeface="Inter"/>
                <a:cs typeface="Inter"/>
                <a:sym typeface="Inter"/>
              </a:rPr>
              <a:t>Monitoring product pages, docs, landing pages and more</a:t>
            </a:r>
            <a:endParaRPr sz="1100">
              <a:latin typeface="Inter"/>
              <a:ea typeface="Inter"/>
              <a:cs typeface="Inter"/>
              <a:sym typeface="Inter"/>
            </a:endParaRPr>
          </a:p>
        </p:txBody>
      </p:sp>
      <p:sp>
        <p:nvSpPr>
          <p:cNvPr id="837" name="Google Shape;837;p47"/>
          <p:cNvSpPr txBox="1"/>
          <p:nvPr>
            <p:ph idx="4294967295" type="body"/>
          </p:nvPr>
        </p:nvSpPr>
        <p:spPr>
          <a:xfrm>
            <a:off x="805950" y="3819950"/>
            <a:ext cx="3195300" cy="43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b="1" lang="en" sz="1400">
                <a:latin typeface="Inter"/>
                <a:ea typeface="Inter"/>
                <a:cs typeface="Inter"/>
                <a:sym typeface="Inter"/>
              </a:rPr>
              <a:t>Monitor Cron Jobs </a:t>
            </a:r>
            <a:endParaRPr b="1" sz="1400">
              <a:latin typeface="Inter"/>
              <a:ea typeface="Inter"/>
              <a:cs typeface="Inter"/>
              <a:sym typeface="Inter"/>
            </a:endParaRPr>
          </a:p>
        </p:txBody>
      </p:sp>
      <p:sp>
        <p:nvSpPr>
          <p:cNvPr id="838" name="Google Shape;838;p47"/>
          <p:cNvSpPr txBox="1"/>
          <p:nvPr>
            <p:ph idx="4294967295" type="body"/>
          </p:nvPr>
        </p:nvSpPr>
        <p:spPr>
          <a:xfrm>
            <a:off x="805950" y="4095750"/>
            <a:ext cx="3195300" cy="43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795"/>
              <a:buNone/>
            </a:pPr>
            <a:r>
              <a:rPr lang="en" sz="1100">
                <a:latin typeface="Inter"/>
                <a:ea typeface="Inter"/>
                <a:cs typeface="Inter"/>
                <a:sym typeface="Inter"/>
              </a:rPr>
              <a:t>Monitoring product pages, docs, landing pages and more</a:t>
            </a:r>
            <a:endParaRPr sz="1100">
              <a:latin typeface="Inter"/>
              <a:ea typeface="Inter"/>
              <a:cs typeface="Inter"/>
              <a:sym typeface="Inter"/>
            </a:endParaRPr>
          </a:p>
        </p:txBody>
      </p:sp>
      <p:sp>
        <p:nvSpPr>
          <p:cNvPr id="839" name="Google Shape;839;p47"/>
          <p:cNvSpPr txBox="1"/>
          <p:nvPr>
            <p:ph idx="4294967295" type="body"/>
          </p:nvPr>
        </p:nvSpPr>
        <p:spPr>
          <a:xfrm>
            <a:off x="5375350" y="1133300"/>
            <a:ext cx="3195300" cy="43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b="1" lang="en" sz="1400">
                <a:latin typeface="Inter"/>
                <a:ea typeface="Inter"/>
                <a:cs typeface="Inter"/>
                <a:sym typeface="Inter"/>
              </a:rPr>
              <a:t>Monitor Marketing Sites</a:t>
            </a:r>
            <a:endParaRPr b="1" sz="1400">
              <a:latin typeface="Inter"/>
              <a:ea typeface="Inter"/>
              <a:cs typeface="Inter"/>
              <a:sym typeface="Inter"/>
            </a:endParaRPr>
          </a:p>
        </p:txBody>
      </p:sp>
      <p:sp>
        <p:nvSpPr>
          <p:cNvPr id="840" name="Google Shape;840;p47"/>
          <p:cNvSpPr txBox="1"/>
          <p:nvPr>
            <p:ph idx="4294967295" type="body"/>
          </p:nvPr>
        </p:nvSpPr>
        <p:spPr>
          <a:xfrm>
            <a:off x="5375350" y="1409100"/>
            <a:ext cx="3195300" cy="43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795"/>
              <a:buNone/>
            </a:pPr>
            <a:r>
              <a:rPr lang="en" sz="1100">
                <a:latin typeface="Inter"/>
                <a:ea typeface="Inter"/>
                <a:cs typeface="Inter"/>
                <a:sym typeface="Inter"/>
              </a:rPr>
              <a:t>Monitoring product pages, docs, landing pages and more</a:t>
            </a:r>
            <a:endParaRPr sz="1100">
              <a:latin typeface="Inter"/>
              <a:ea typeface="Inter"/>
              <a:cs typeface="Inter"/>
              <a:sym typeface="Inter"/>
            </a:endParaRPr>
          </a:p>
        </p:txBody>
      </p:sp>
      <p:sp>
        <p:nvSpPr>
          <p:cNvPr id="841" name="Google Shape;841;p47"/>
          <p:cNvSpPr txBox="1"/>
          <p:nvPr>
            <p:ph idx="4294967295" type="body"/>
          </p:nvPr>
        </p:nvSpPr>
        <p:spPr>
          <a:xfrm>
            <a:off x="5375350" y="2028850"/>
            <a:ext cx="3195300" cy="43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b="1" lang="en" sz="1400">
                <a:latin typeface="Inter"/>
                <a:ea typeface="Inter"/>
                <a:cs typeface="Inter"/>
                <a:sym typeface="Inter"/>
              </a:rPr>
              <a:t>Monitor Marketing Sites</a:t>
            </a:r>
            <a:endParaRPr b="1" sz="1400">
              <a:latin typeface="Inter"/>
              <a:ea typeface="Inter"/>
              <a:cs typeface="Inter"/>
              <a:sym typeface="Inter"/>
            </a:endParaRPr>
          </a:p>
        </p:txBody>
      </p:sp>
      <p:sp>
        <p:nvSpPr>
          <p:cNvPr id="842" name="Google Shape;842;p47"/>
          <p:cNvSpPr txBox="1"/>
          <p:nvPr>
            <p:ph idx="4294967295" type="body"/>
          </p:nvPr>
        </p:nvSpPr>
        <p:spPr>
          <a:xfrm>
            <a:off x="5375350" y="2304650"/>
            <a:ext cx="3195300" cy="43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795"/>
              <a:buNone/>
            </a:pPr>
            <a:r>
              <a:rPr lang="en" sz="1100">
                <a:latin typeface="Inter"/>
                <a:ea typeface="Inter"/>
                <a:cs typeface="Inter"/>
                <a:sym typeface="Inter"/>
              </a:rPr>
              <a:t>Monitoring product pages, docs, landing pages and more</a:t>
            </a:r>
            <a:endParaRPr sz="1100">
              <a:latin typeface="Inter"/>
              <a:ea typeface="Inter"/>
              <a:cs typeface="Inter"/>
              <a:sym typeface="Inter"/>
            </a:endParaRPr>
          </a:p>
        </p:txBody>
      </p:sp>
      <p:sp>
        <p:nvSpPr>
          <p:cNvPr id="843" name="Google Shape;843;p47"/>
          <p:cNvSpPr txBox="1"/>
          <p:nvPr>
            <p:ph idx="4294967295" type="body"/>
          </p:nvPr>
        </p:nvSpPr>
        <p:spPr>
          <a:xfrm>
            <a:off x="5375350" y="2924400"/>
            <a:ext cx="3195300" cy="43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b="1" lang="en" sz="1400">
                <a:latin typeface="Inter"/>
                <a:ea typeface="Inter"/>
                <a:cs typeface="Inter"/>
                <a:sym typeface="Inter"/>
              </a:rPr>
              <a:t>Monitor Marketing Sites</a:t>
            </a:r>
            <a:endParaRPr b="1" sz="1400">
              <a:latin typeface="Inter"/>
              <a:ea typeface="Inter"/>
              <a:cs typeface="Inter"/>
              <a:sym typeface="Inter"/>
            </a:endParaRPr>
          </a:p>
        </p:txBody>
      </p:sp>
      <p:sp>
        <p:nvSpPr>
          <p:cNvPr id="844" name="Google Shape;844;p47"/>
          <p:cNvSpPr txBox="1"/>
          <p:nvPr>
            <p:ph idx="4294967295" type="body"/>
          </p:nvPr>
        </p:nvSpPr>
        <p:spPr>
          <a:xfrm>
            <a:off x="5375350" y="3200200"/>
            <a:ext cx="3195300" cy="43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795"/>
              <a:buNone/>
            </a:pPr>
            <a:r>
              <a:rPr lang="en" sz="1100">
                <a:latin typeface="Inter"/>
                <a:ea typeface="Inter"/>
                <a:cs typeface="Inter"/>
                <a:sym typeface="Inter"/>
              </a:rPr>
              <a:t>Monitoring product pages, docs, landing pages and more</a:t>
            </a:r>
            <a:endParaRPr sz="1100">
              <a:latin typeface="Inter"/>
              <a:ea typeface="Inter"/>
              <a:cs typeface="Inter"/>
              <a:sym typeface="Inter"/>
            </a:endParaRPr>
          </a:p>
        </p:txBody>
      </p:sp>
      <p:sp>
        <p:nvSpPr>
          <p:cNvPr id="845" name="Google Shape;845;p47"/>
          <p:cNvSpPr txBox="1"/>
          <p:nvPr>
            <p:ph idx="4294967295" type="body"/>
          </p:nvPr>
        </p:nvSpPr>
        <p:spPr>
          <a:xfrm>
            <a:off x="5375350" y="3819950"/>
            <a:ext cx="3195300" cy="43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b="1" lang="en" sz="1400">
                <a:latin typeface="Inter"/>
                <a:ea typeface="Inter"/>
                <a:cs typeface="Inter"/>
                <a:sym typeface="Inter"/>
              </a:rPr>
              <a:t>Monitor Marketing Sites</a:t>
            </a:r>
            <a:endParaRPr b="1" sz="1400">
              <a:latin typeface="Inter"/>
              <a:ea typeface="Inter"/>
              <a:cs typeface="Inter"/>
              <a:sym typeface="Inter"/>
            </a:endParaRPr>
          </a:p>
        </p:txBody>
      </p:sp>
      <p:sp>
        <p:nvSpPr>
          <p:cNvPr id="846" name="Google Shape;846;p47"/>
          <p:cNvSpPr txBox="1"/>
          <p:nvPr>
            <p:ph idx="4294967295" type="body"/>
          </p:nvPr>
        </p:nvSpPr>
        <p:spPr>
          <a:xfrm>
            <a:off x="5375350" y="4095750"/>
            <a:ext cx="3195300" cy="43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795"/>
              <a:buNone/>
            </a:pPr>
            <a:r>
              <a:rPr lang="en" sz="1100">
                <a:latin typeface="Inter"/>
                <a:ea typeface="Inter"/>
                <a:cs typeface="Inter"/>
                <a:sym typeface="Inter"/>
              </a:rPr>
              <a:t>Monitoring product pages, docs, landing pages and more</a:t>
            </a:r>
            <a:endParaRPr sz="1100">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851" name="Shape 851"/>
        <p:cNvGrpSpPr/>
        <p:nvPr/>
      </p:nvGrpSpPr>
      <p:grpSpPr>
        <a:xfrm>
          <a:off x="0" y="0"/>
          <a:ext cx="0" cy="0"/>
          <a:chOff x="0" y="0"/>
          <a:chExt cx="0" cy="0"/>
        </a:xfrm>
      </p:grpSpPr>
      <p:sp>
        <p:nvSpPr>
          <p:cNvPr id="852" name="Google Shape;852;p48"/>
          <p:cNvSpPr txBox="1"/>
          <p:nvPr>
            <p:ph type="title"/>
          </p:nvPr>
        </p:nvSpPr>
        <p:spPr>
          <a:xfrm>
            <a:off x="728325" y="286150"/>
            <a:ext cx="7687500" cy="917700"/>
          </a:xfrm>
          <a:prstGeom prst="rect">
            <a:avLst/>
          </a:prstGeom>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990"/>
              <a:buFont typeface="Arial"/>
              <a:buNone/>
            </a:pPr>
            <a:r>
              <a:rPr b="0" lang="en" sz="2700">
                <a:solidFill>
                  <a:schemeClr val="lt1"/>
                </a:solidFill>
                <a:latin typeface="Inter Light"/>
                <a:ea typeface="Inter Light"/>
                <a:cs typeface="Inter Light"/>
                <a:sym typeface="Inter Light"/>
              </a:rPr>
              <a:t>T</a:t>
            </a:r>
            <a:r>
              <a:rPr b="0" lang="en" sz="2700">
                <a:solidFill>
                  <a:schemeClr val="lt1"/>
                </a:solidFill>
                <a:latin typeface="Inter Light"/>
                <a:ea typeface="Inter Light"/>
                <a:cs typeface="Inter Light"/>
                <a:sym typeface="Inter Light"/>
              </a:rPr>
              <a:t>eams push Checkly usage across the SDLC</a:t>
            </a:r>
            <a:endParaRPr sz="2700">
              <a:solidFill>
                <a:schemeClr val="accent5"/>
              </a:solidFill>
            </a:endParaRPr>
          </a:p>
        </p:txBody>
      </p:sp>
      <p:sp>
        <p:nvSpPr>
          <p:cNvPr id="853" name="Google Shape;853;p48"/>
          <p:cNvSpPr txBox="1"/>
          <p:nvPr/>
        </p:nvSpPr>
        <p:spPr>
          <a:xfrm>
            <a:off x="240450" y="1783900"/>
            <a:ext cx="2094900" cy="492000"/>
          </a:xfrm>
          <a:prstGeom prst="rect">
            <a:avLst/>
          </a:pr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SzPts val="852"/>
              <a:buNone/>
            </a:pPr>
            <a:r>
              <a:rPr b="1" lang="en" sz="1500">
                <a:solidFill>
                  <a:schemeClr val="lt2"/>
                </a:solidFill>
                <a:latin typeface="Inter"/>
                <a:ea typeface="Inter"/>
                <a:cs typeface="Inter"/>
                <a:sym typeface="Inter"/>
              </a:rPr>
              <a:t>Testing</a:t>
            </a:r>
            <a:endParaRPr b="1" sz="1500">
              <a:solidFill>
                <a:schemeClr val="lt2"/>
              </a:solidFill>
              <a:latin typeface="Inter"/>
              <a:ea typeface="Inter"/>
              <a:cs typeface="Inter"/>
              <a:sym typeface="Inter"/>
            </a:endParaRPr>
          </a:p>
        </p:txBody>
      </p:sp>
      <p:sp>
        <p:nvSpPr>
          <p:cNvPr id="854" name="Google Shape;854;p48"/>
          <p:cNvSpPr txBox="1"/>
          <p:nvPr/>
        </p:nvSpPr>
        <p:spPr>
          <a:xfrm>
            <a:off x="481225" y="2397950"/>
            <a:ext cx="1705500" cy="7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Inter"/>
                <a:ea typeface="Inter"/>
                <a:cs typeface="Inter"/>
                <a:sym typeface="Inter"/>
              </a:rPr>
              <a:t>QA teams integrating their test suites with the dev team for production monitors</a:t>
            </a:r>
            <a:endParaRPr sz="1000">
              <a:solidFill>
                <a:schemeClr val="lt2"/>
              </a:solidFill>
              <a:latin typeface="Inter"/>
              <a:ea typeface="Inter"/>
              <a:cs typeface="Inter"/>
              <a:sym typeface="Inter"/>
            </a:endParaRPr>
          </a:p>
        </p:txBody>
      </p:sp>
      <p:grpSp>
        <p:nvGrpSpPr>
          <p:cNvPr id="855" name="Google Shape;855;p48"/>
          <p:cNvGrpSpPr/>
          <p:nvPr/>
        </p:nvGrpSpPr>
        <p:grpSpPr>
          <a:xfrm>
            <a:off x="-982700" y="1372750"/>
            <a:ext cx="11109400" cy="31300"/>
            <a:chOff x="-982700" y="763150"/>
            <a:chExt cx="11109400" cy="31300"/>
          </a:xfrm>
        </p:grpSpPr>
        <p:pic>
          <p:nvPicPr>
            <p:cNvPr id="856" name="Google Shape;856;p48"/>
            <p:cNvPicPr preferRelativeResize="0"/>
            <p:nvPr/>
          </p:nvPicPr>
          <p:blipFill>
            <a:blip r:embed="rId3">
              <a:alphaModFix/>
            </a:blip>
            <a:stretch>
              <a:fillRect/>
            </a:stretch>
          </p:blipFill>
          <p:spPr>
            <a:xfrm flipH="1" rot="10800000">
              <a:off x="-982700" y="763150"/>
              <a:ext cx="5562178" cy="31300"/>
            </a:xfrm>
            <a:prstGeom prst="rect">
              <a:avLst/>
            </a:prstGeom>
            <a:noFill/>
            <a:ln>
              <a:noFill/>
            </a:ln>
          </p:spPr>
        </p:pic>
        <p:pic>
          <p:nvPicPr>
            <p:cNvPr id="857" name="Google Shape;857;p48"/>
            <p:cNvPicPr preferRelativeResize="0"/>
            <p:nvPr/>
          </p:nvPicPr>
          <p:blipFill>
            <a:blip r:embed="rId3">
              <a:alphaModFix/>
            </a:blip>
            <a:stretch>
              <a:fillRect/>
            </a:stretch>
          </p:blipFill>
          <p:spPr>
            <a:xfrm flipH="1">
              <a:off x="4564522" y="763150"/>
              <a:ext cx="5562178" cy="31300"/>
            </a:xfrm>
            <a:prstGeom prst="rect">
              <a:avLst/>
            </a:prstGeom>
            <a:noFill/>
            <a:ln>
              <a:noFill/>
            </a:ln>
          </p:spPr>
        </p:pic>
      </p:grpSp>
      <p:sp>
        <p:nvSpPr>
          <p:cNvPr id="858" name="Google Shape;858;p48"/>
          <p:cNvSpPr txBox="1"/>
          <p:nvPr/>
        </p:nvSpPr>
        <p:spPr>
          <a:xfrm>
            <a:off x="2429881" y="1783900"/>
            <a:ext cx="2094900" cy="492000"/>
          </a:xfrm>
          <a:prstGeom prst="rect">
            <a:avLst/>
          </a:pr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SzPts val="852"/>
              <a:buNone/>
            </a:pPr>
            <a:r>
              <a:rPr b="1" lang="en" sz="1500">
                <a:solidFill>
                  <a:schemeClr val="lt2"/>
                </a:solidFill>
                <a:latin typeface="Inter"/>
                <a:ea typeface="Inter"/>
                <a:cs typeface="Inter"/>
                <a:sym typeface="Inter"/>
              </a:rPr>
              <a:t>Monitoring</a:t>
            </a:r>
            <a:endParaRPr b="1" sz="1500">
              <a:solidFill>
                <a:schemeClr val="lt2"/>
              </a:solidFill>
              <a:latin typeface="Inter"/>
              <a:ea typeface="Inter"/>
              <a:cs typeface="Inter"/>
              <a:sym typeface="Inter"/>
            </a:endParaRPr>
          </a:p>
        </p:txBody>
      </p:sp>
      <p:sp>
        <p:nvSpPr>
          <p:cNvPr id="859" name="Google Shape;859;p48"/>
          <p:cNvSpPr txBox="1"/>
          <p:nvPr/>
        </p:nvSpPr>
        <p:spPr>
          <a:xfrm>
            <a:off x="4619313" y="1783900"/>
            <a:ext cx="2094900" cy="492000"/>
          </a:xfrm>
          <a:prstGeom prst="rect">
            <a:avLst/>
          </a:pr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SzPts val="852"/>
              <a:buNone/>
            </a:pPr>
            <a:r>
              <a:rPr b="1" lang="en" sz="1500">
                <a:solidFill>
                  <a:schemeClr val="lt2"/>
                </a:solidFill>
                <a:latin typeface="Inter"/>
                <a:ea typeface="Inter"/>
                <a:cs typeface="Inter"/>
                <a:sym typeface="Inter"/>
              </a:rPr>
              <a:t>Observability</a:t>
            </a:r>
            <a:endParaRPr b="1" sz="1500">
              <a:solidFill>
                <a:schemeClr val="lt2"/>
              </a:solidFill>
              <a:latin typeface="Inter"/>
              <a:ea typeface="Inter"/>
              <a:cs typeface="Inter"/>
              <a:sym typeface="Inter"/>
            </a:endParaRPr>
          </a:p>
        </p:txBody>
      </p:sp>
      <p:sp>
        <p:nvSpPr>
          <p:cNvPr id="860" name="Google Shape;860;p48"/>
          <p:cNvSpPr txBox="1"/>
          <p:nvPr/>
        </p:nvSpPr>
        <p:spPr>
          <a:xfrm>
            <a:off x="6808744" y="1783900"/>
            <a:ext cx="2094900" cy="492000"/>
          </a:xfrm>
          <a:prstGeom prst="rect">
            <a:avLst/>
          </a:pr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SzPts val="852"/>
              <a:buNone/>
            </a:pPr>
            <a:r>
              <a:rPr b="1" lang="en" sz="1500">
                <a:solidFill>
                  <a:schemeClr val="lt2"/>
                </a:solidFill>
                <a:latin typeface="Inter"/>
                <a:ea typeface="Inter"/>
                <a:cs typeface="Inter"/>
                <a:sym typeface="Inter"/>
              </a:rPr>
              <a:t>Incident Mgmt.</a:t>
            </a:r>
            <a:endParaRPr b="1" sz="1500">
              <a:solidFill>
                <a:schemeClr val="lt2"/>
              </a:solidFill>
              <a:latin typeface="Inter"/>
              <a:ea typeface="Inter"/>
              <a:cs typeface="Inter"/>
              <a:sym typeface="Inter"/>
            </a:endParaRPr>
          </a:p>
        </p:txBody>
      </p:sp>
      <p:pic>
        <p:nvPicPr>
          <p:cNvPr id="861" name="Google Shape;861;p48" title="Check Blue.png"/>
          <p:cNvPicPr preferRelativeResize="0"/>
          <p:nvPr/>
        </p:nvPicPr>
        <p:blipFill>
          <a:blip r:embed="rId4">
            <a:alphaModFix/>
          </a:blip>
          <a:stretch>
            <a:fillRect/>
          </a:stretch>
        </p:blipFill>
        <p:spPr>
          <a:xfrm>
            <a:off x="240450" y="2495550"/>
            <a:ext cx="255325" cy="298250"/>
          </a:xfrm>
          <a:prstGeom prst="rect">
            <a:avLst/>
          </a:prstGeom>
          <a:noFill/>
          <a:ln>
            <a:noFill/>
          </a:ln>
        </p:spPr>
      </p:pic>
      <p:sp>
        <p:nvSpPr>
          <p:cNvPr id="862" name="Google Shape;862;p48"/>
          <p:cNvSpPr/>
          <p:nvPr/>
        </p:nvSpPr>
        <p:spPr>
          <a:xfrm>
            <a:off x="1041900" y="1133488"/>
            <a:ext cx="492000" cy="492000"/>
          </a:xfrm>
          <a:prstGeom prst="ellipse">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3" name="Google Shape;863;p48"/>
          <p:cNvSpPr/>
          <p:nvPr/>
        </p:nvSpPr>
        <p:spPr>
          <a:xfrm>
            <a:off x="3231325" y="1133488"/>
            <a:ext cx="492000" cy="492000"/>
          </a:xfrm>
          <a:prstGeom prst="ellipse">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4" name="Google Shape;864;p48"/>
          <p:cNvSpPr/>
          <p:nvPr/>
        </p:nvSpPr>
        <p:spPr>
          <a:xfrm>
            <a:off x="5420750" y="1133488"/>
            <a:ext cx="492000" cy="492000"/>
          </a:xfrm>
          <a:prstGeom prst="ellipse">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5" name="Google Shape;865;p48"/>
          <p:cNvSpPr/>
          <p:nvPr/>
        </p:nvSpPr>
        <p:spPr>
          <a:xfrm>
            <a:off x="7610175" y="1133488"/>
            <a:ext cx="492000" cy="492000"/>
          </a:xfrm>
          <a:prstGeom prst="ellipse">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6" name="Google Shape;866;p48"/>
          <p:cNvSpPr txBox="1"/>
          <p:nvPr/>
        </p:nvSpPr>
        <p:spPr>
          <a:xfrm>
            <a:off x="481225" y="3236150"/>
            <a:ext cx="1705500" cy="7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Inter"/>
                <a:ea typeface="Inter"/>
                <a:cs typeface="Inter"/>
                <a:sym typeface="Inter"/>
              </a:rPr>
              <a:t>Developers running end-to-end tests in their CI/CD before deploying</a:t>
            </a:r>
            <a:endParaRPr sz="1000">
              <a:solidFill>
                <a:schemeClr val="lt2"/>
              </a:solidFill>
              <a:latin typeface="Inter"/>
              <a:ea typeface="Inter"/>
              <a:cs typeface="Inter"/>
              <a:sym typeface="Inter"/>
            </a:endParaRPr>
          </a:p>
        </p:txBody>
      </p:sp>
      <p:pic>
        <p:nvPicPr>
          <p:cNvPr id="867" name="Google Shape;867;p48" title="Check Blue.png"/>
          <p:cNvPicPr preferRelativeResize="0"/>
          <p:nvPr/>
        </p:nvPicPr>
        <p:blipFill>
          <a:blip r:embed="rId4">
            <a:alphaModFix/>
          </a:blip>
          <a:stretch>
            <a:fillRect/>
          </a:stretch>
        </p:blipFill>
        <p:spPr>
          <a:xfrm>
            <a:off x="240450" y="3333750"/>
            <a:ext cx="255325" cy="298250"/>
          </a:xfrm>
          <a:prstGeom prst="rect">
            <a:avLst/>
          </a:prstGeom>
          <a:noFill/>
          <a:ln>
            <a:noFill/>
          </a:ln>
        </p:spPr>
      </p:pic>
      <p:sp>
        <p:nvSpPr>
          <p:cNvPr id="868" name="Google Shape;868;p48"/>
          <p:cNvSpPr txBox="1"/>
          <p:nvPr/>
        </p:nvSpPr>
        <p:spPr>
          <a:xfrm>
            <a:off x="2691025" y="2397950"/>
            <a:ext cx="17055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Inter"/>
                <a:ea typeface="Inter"/>
                <a:cs typeface="Inter"/>
                <a:sym typeface="Inter"/>
              </a:rPr>
              <a:t>Uptime Monitors cover all apps &amp; endpoints</a:t>
            </a:r>
            <a:endParaRPr sz="1000">
              <a:solidFill>
                <a:schemeClr val="lt2"/>
              </a:solidFill>
              <a:latin typeface="Inter"/>
              <a:ea typeface="Inter"/>
              <a:cs typeface="Inter"/>
              <a:sym typeface="Inter"/>
            </a:endParaRPr>
          </a:p>
        </p:txBody>
      </p:sp>
      <p:pic>
        <p:nvPicPr>
          <p:cNvPr id="869" name="Google Shape;869;p48" title="Check Blue.png"/>
          <p:cNvPicPr preferRelativeResize="0"/>
          <p:nvPr/>
        </p:nvPicPr>
        <p:blipFill>
          <a:blip r:embed="rId4">
            <a:alphaModFix/>
          </a:blip>
          <a:stretch>
            <a:fillRect/>
          </a:stretch>
        </p:blipFill>
        <p:spPr>
          <a:xfrm>
            <a:off x="2450250" y="2495550"/>
            <a:ext cx="255325" cy="298250"/>
          </a:xfrm>
          <a:prstGeom prst="rect">
            <a:avLst/>
          </a:prstGeom>
          <a:noFill/>
          <a:ln>
            <a:noFill/>
          </a:ln>
        </p:spPr>
      </p:pic>
      <p:sp>
        <p:nvSpPr>
          <p:cNvPr id="870" name="Google Shape;870;p48"/>
          <p:cNvSpPr txBox="1"/>
          <p:nvPr/>
        </p:nvSpPr>
        <p:spPr>
          <a:xfrm>
            <a:off x="2670650" y="3644100"/>
            <a:ext cx="1705500" cy="7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Inter"/>
                <a:ea typeface="Inter"/>
                <a:cs typeface="Inter"/>
                <a:sym typeface="Inter"/>
              </a:rPr>
              <a:t>SRE &amp; Devs collaborating over complex monitoring scenarios</a:t>
            </a:r>
            <a:endParaRPr sz="1000">
              <a:solidFill>
                <a:schemeClr val="lt2"/>
              </a:solidFill>
              <a:latin typeface="Inter"/>
              <a:ea typeface="Inter"/>
              <a:cs typeface="Inter"/>
              <a:sym typeface="Inter"/>
            </a:endParaRPr>
          </a:p>
        </p:txBody>
      </p:sp>
      <p:pic>
        <p:nvPicPr>
          <p:cNvPr id="871" name="Google Shape;871;p48" title="Check Blue.png"/>
          <p:cNvPicPr preferRelativeResize="0"/>
          <p:nvPr/>
        </p:nvPicPr>
        <p:blipFill>
          <a:blip r:embed="rId4">
            <a:alphaModFix/>
          </a:blip>
          <a:stretch>
            <a:fillRect/>
          </a:stretch>
        </p:blipFill>
        <p:spPr>
          <a:xfrm>
            <a:off x="2429875" y="3741700"/>
            <a:ext cx="255325" cy="298250"/>
          </a:xfrm>
          <a:prstGeom prst="rect">
            <a:avLst/>
          </a:prstGeom>
          <a:noFill/>
          <a:ln>
            <a:noFill/>
          </a:ln>
        </p:spPr>
      </p:pic>
      <p:sp>
        <p:nvSpPr>
          <p:cNvPr id="872" name="Google Shape;872;p48"/>
          <p:cNvSpPr txBox="1"/>
          <p:nvPr/>
        </p:nvSpPr>
        <p:spPr>
          <a:xfrm>
            <a:off x="4884785" y="2397950"/>
            <a:ext cx="1705500" cy="7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Inter"/>
                <a:ea typeface="Inter"/>
                <a:cs typeface="Inter"/>
                <a:sym typeface="Inter"/>
              </a:rPr>
              <a:t>Importing traces from 3rd party systems for faster resolution</a:t>
            </a:r>
            <a:endParaRPr sz="1000">
              <a:solidFill>
                <a:schemeClr val="lt2"/>
              </a:solidFill>
              <a:latin typeface="Inter"/>
              <a:ea typeface="Inter"/>
              <a:cs typeface="Inter"/>
              <a:sym typeface="Inter"/>
            </a:endParaRPr>
          </a:p>
        </p:txBody>
      </p:sp>
      <p:pic>
        <p:nvPicPr>
          <p:cNvPr id="873" name="Google Shape;873;p48" title="Check Blue.png"/>
          <p:cNvPicPr preferRelativeResize="0"/>
          <p:nvPr/>
        </p:nvPicPr>
        <p:blipFill>
          <a:blip r:embed="rId4">
            <a:alphaModFix/>
          </a:blip>
          <a:stretch>
            <a:fillRect/>
          </a:stretch>
        </p:blipFill>
        <p:spPr>
          <a:xfrm>
            <a:off x="4644010" y="2495550"/>
            <a:ext cx="255325" cy="298250"/>
          </a:xfrm>
          <a:prstGeom prst="rect">
            <a:avLst/>
          </a:prstGeom>
          <a:noFill/>
          <a:ln>
            <a:noFill/>
          </a:ln>
        </p:spPr>
      </p:pic>
      <p:sp>
        <p:nvSpPr>
          <p:cNvPr id="874" name="Google Shape;874;p48"/>
          <p:cNvSpPr txBox="1"/>
          <p:nvPr/>
        </p:nvSpPr>
        <p:spPr>
          <a:xfrm>
            <a:off x="4884785" y="3236150"/>
            <a:ext cx="1705500" cy="7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Inter"/>
                <a:ea typeface="Inter"/>
                <a:cs typeface="Inter"/>
                <a:sym typeface="Inter"/>
              </a:rPr>
              <a:t>Exporting traces for a complete picture of your services</a:t>
            </a:r>
            <a:endParaRPr sz="1000">
              <a:solidFill>
                <a:schemeClr val="lt2"/>
              </a:solidFill>
              <a:latin typeface="Inter"/>
              <a:ea typeface="Inter"/>
              <a:cs typeface="Inter"/>
              <a:sym typeface="Inter"/>
            </a:endParaRPr>
          </a:p>
        </p:txBody>
      </p:sp>
      <p:pic>
        <p:nvPicPr>
          <p:cNvPr id="875" name="Google Shape;875;p48" title="Check Blue.png"/>
          <p:cNvPicPr preferRelativeResize="0"/>
          <p:nvPr/>
        </p:nvPicPr>
        <p:blipFill>
          <a:blip r:embed="rId4">
            <a:alphaModFix/>
          </a:blip>
          <a:stretch>
            <a:fillRect/>
          </a:stretch>
        </p:blipFill>
        <p:spPr>
          <a:xfrm>
            <a:off x="4644010" y="3333750"/>
            <a:ext cx="255325" cy="298250"/>
          </a:xfrm>
          <a:prstGeom prst="rect">
            <a:avLst/>
          </a:prstGeom>
          <a:noFill/>
          <a:ln>
            <a:noFill/>
          </a:ln>
        </p:spPr>
      </p:pic>
      <p:sp>
        <p:nvSpPr>
          <p:cNvPr id="876" name="Google Shape;876;p48"/>
          <p:cNvSpPr txBox="1"/>
          <p:nvPr/>
        </p:nvSpPr>
        <p:spPr>
          <a:xfrm>
            <a:off x="7049535" y="2397950"/>
            <a:ext cx="1705500" cy="7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Inter"/>
                <a:ea typeface="Inter"/>
                <a:cs typeface="Inter"/>
                <a:sym typeface="Inter"/>
              </a:rPr>
              <a:t>Alerting internal and external users when something goes down</a:t>
            </a:r>
            <a:endParaRPr sz="1000">
              <a:solidFill>
                <a:schemeClr val="lt2"/>
              </a:solidFill>
              <a:latin typeface="Inter"/>
              <a:ea typeface="Inter"/>
              <a:cs typeface="Inter"/>
              <a:sym typeface="Inter"/>
            </a:endParaRPr>
          </a:p>
        </p:txBody>
      </p:sp>
      <p:pic>
        <p:nvPicPr>
          <p:cNvPr id="877" name="Google Shape;877;p48" title="Check Blue.png"/>
          <p:cNvPicPr preferRelativeResize="0"/>
          <p:nvPr/>
        </p:nvPicPr>
        <p:blipFill>
          <a:blip r:embed="rId4">
            <a:alphaModFix/>
          </a:blip>
          <a:stretch>
            <a:fillRect/>
          </a:stretch>
        </p:blipFill>
        <p:spPr>
          <a:xfrm>
            <a:off x="6808760" y="2495550"/>
            <a:ext cx="255325" cy="298250"/>
          </a:xfrm>
          <a:prstGeom prst="rect">
            <a:avLst/>
          </a:prstGeom>
          <a:noFill/>
          <a:ln>
            <a:noFill/>
          </a:ln>
        </p:spPr>
      </p:pic>
      <p:sp>
        <p:nvSpPr>
          <p:cNvPr id="878" name="Google Shape;878;p48"/>
          <p:cNvSpPr txBox="1"/>
          <p:nvPr/>
        </p:nvSpPr>
        <p:spPr>
          <a:xfrm>
            <a:off x="7049535" y="3236150"/>
            <a:ext cx="1705500" cy="7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Inter"/>
                <a:ea typeface="Inter"/>
                <a:cs typeface="Inter"/>
                <a:sym typeface="Inter"/>
              </a:rPr>
              <a:t>Build Status Pages with Dashboards to inform users in real-time</a:t>
            </a:r>
            <a:endParaRPr sz="1000">
              <a:solidFill>
                <a:schemeClr val="lt2"/>
              </a:solidFill>
              <a:latin typeface="Inter"/>
              <a:ea typeface="Inter"/>
              <a:cs typeface="Inter"/>
              <a:sym typeface="Inter"/>
            </a:endParaRPr>
          </a:p>
        </p:txBody>
      </p:sp>
      <p:pic>
        <p:nvPicPr>
          <p:cNvPr id="879" name="Google Shape;879;p48" title="Check Blue.png"/>
          <p:cNvPicPr preferRelativeResize="0"/>
          <p:nvPr/>
        </p:nvPicPr>
        <p:blipFill>
          <a:blip r:embed="rId4">
            <a:alphaModFix/>
          </a:blip>
          <a:stretch>
            <a:fillRect/>
          </a:stretch>
        </p:blipFill>
        <p:spPr>
          <a:xfrm>
            <a:off x="6808760" y="3333750"/>
            <a:ext cx="255325" cy="298250"/>
          </a:xfrm>
          <a:prstGeom prst="rect">
            <a:avLst/>
          </a:prstGeom>
          <a:noFill/>
          <a:ln>
            <a:noFill/>
          </a:ln>
        </p:spPr>
      </p:pic>
      <p:sp>
        <p:nvSpPr>
          <p:cNvPr id="880" name="Google Shape;880;p48"/>
          <p:cNvSpPr txBox="1"/>
          <p:nvPr/>
        </p:nvSpPr>
        <p:spPr>
          <a:xfrm>
            <a:off x="2662625" y="4351300"/>
            <a:ext cx="17055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Inter"/>
                <a:ea typeface="Inter"/>
                <a:cs typeface="Inter"/>
                <a:sym typeface="Inter"/>
              </a:rPr>
              <a:t>Teams running monitors from Dev to Production</a:t>
            </a:r>
            <a:endParaRPr sz="1000">
              <a:solidFill>
                <a:schemeClr val="lt2"/>
              </a:solidFill>
              <a:latin typeface="Inter"/>
              <a:ea typeface="Inter"/>
              <a:cs typeface="Inter"/>
              <a:sym typeface="Inter"/>
            </a:endParaRPr>
          </a:p>
        </p:txBody>
      </p:sp>
      <p:pic>
        <p:nvPicPr>
          <p:cNvPr id="881" name="Google Shape;881;p48" title="Check Blue.png"/>
          <p:cNvPicPr preferRelativeResize="0"/>
          <p:nvPr/>
        </p:nvPicPr>
        <p:blipFill>
          <a:blip r:embed="rId4">
            <a:alphaModFix/>
          </a:blip>
          <a:stretch>
            <a:fillRect/>
          </a:stretch>
        </p:blipFill>
        <p:spPr>
          <a:xfrm>
            <a:off x="2429875" y="4422050"/>
            <a:ext cx="255325" cy="298250"/>
          </a:xfrm>
          <a:prstGeom prst="rect">
            <a:avLst/>
          </a:prstGeom>
          <a:noFill/>
          <a:ln>
            <a:noFill/>
          </a:ln>
        </p:spPr>
      </p:pic>
      <p:pic>
        <p:nvPicPr>
          <p:cNvPr id="882" name="Google Shape;882;p48" title="activity-heart-medium.png"/>
          <p:cNvPicPr preferRelativeResize="0"/>
          <p:nvPr/>
        </p:nvPicPr>
        <p:blipFill>
          <a:blip r:embed="rId5">
            <a:alphaModFix/>
          </a:blip>
          <a:stretch>
            <a:fillRect/>
          </a:stretch>
        </p:blipFill>
        <p:spPr>
          <a:xfrm>
            <a:off x="3316300" y="1227398"/>
            <a:ext cx="322046" cy="322025"/>
          </a:xfrm>
          <a:prstGeom prst="rect">
            <a:avLst/>
          </a:prstGeom>
          <a:noFill/>
          <a:ln>
            <a:noFill/>
          </a:ln>
        </p:spPr>
      </p:pic>
      <p:pic>
        <p:nvPicPr>
          <p:cNvPr id="883" name="Google Shape;883;p48" title="shield-tick.png"/>
          <p:cNvPicPr preferRelativeResize="0"/>
          <p:nvPr/>
        </p:nvPicPr>
        <p:blipFill>
          <a:blip r:embed="rId6">
            <a:alphaModFix/>
          </a:blip>
          <a:stretch>
            <a:fillRect/>
          </a:stretch>
        </p:blipFill>
        <p:spPr>
          <a:xfrm>
            <a:off x="1138931" y="1230374"/>
            <a:ext cx="298250" cy="298250"/>
          </a:xfrm>
          <a:prstGeom prst="rect">
            <a:avLst/>
          </a:prstGeom>
          <a:noFill/>
          <a:ln>
            <a:noFill/>
          </a:ln>
        </p:spPr>
      </p:pic>
      <p:pic>
        <p:nvPicPr>
          <p:cNvPr id="884" name="Google Shape;884;p48" title="telescope.png"/>
          <p:cNvPicPr preferRelativeResize="0"/>
          <p:nvPr/>
        </p:nvPicPr>
        <p:blipFill>
          <a:blip r:embed="rId7">
            <a:alphaModFix/>
          </a:blip>
          <a:stretch>
            <a:fillRect/>
          </a:stretch>
        </p:blipFill>
        <p:spPr>
          <a:xfrm>
            <a:off x="7695150" y="1218462"/>
            <a:ext cx="322050" cy="322050"/>
          </a:xfrm>
          <a:prstGeom prst="rect">
            <a:avLst/>
          </a:prstGeom>
          <a:noFill/>
          <a:ln>
            <a:noFill/>
          </a:ln>
        </p:spPr>
      </p:pic>
      <p:pic>
        <p:nvPicPr>
          <p:cNvPr id="885" name="Google Shape;885;p48" title="microscope.png"/>
          <p:cNvPicPr preferRelativeResize="0"/>
          <p:nvPr/>
        </p:nvPicPr>
        <p:blipFill>
          <a:blip r:embed="rId8">
            <a:alphaModFix/>
          </a:blip>
          <a:stretch>
            <a:fillRect/>
          </a:stretch>
        </p:blipFill>
        <p:spPr>
          <a:xfrm>
            <a:off x="5506784" y="1219509"/>
            <a:ext cx="319931" cy="319931"/>
          </a:xfrm>
          <a:prstGeom prst="rect">
            <a:avLst/>
          </a:prstGeom>
          <a:noFill/>
          <a:ln>
            <a:noFill/>
          </a:ln>
        </p:spPr>
      </p:pic>
      <p:sp>
        <p:nvSpPr>
          <p:cNvPr id="886" name="Google Shape;886;p48"/>
          <p:cNvSpPr txBox="1"/>
          <p:nvPr/>
        </p:nvSpPr>
        <p:spPr>
          <a:xfrm>
            <a:off x="2683000" y="2982100"/>
            <a:ext cx="17055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Inter"/>
                <a:ea typeface="Inter"/>
                <a:cs typeface="Inter"/>
                <a:sym typeface="Inter"/>
              </a:rPr>
              <a:t>Developers creating e2e monitors with Playwright</a:t>
            </a:r>
            <a:endParaRPr sz="1000">
              <a:solidFill>
                <a:schemeClr val="lt2"/>
              </a:solidFill>
              <a:latin typeface="Inter"/>
              <a:ea typeface="Inter"/>
              <a:cs typeface="Inter"/>
              <a:sym typeface="Inter"/>
            </a:endParaRPr>
          </a:p>
        </p:txBody>
      </p:sp>
      <p:pic>
        <p:nvPicPr>
          <p:cNvPr id="887" name="Google Shape;887;p48" title="Check Blue.png"/>
          <p:cNvPicPr preferRelativeResize="0"/>
          <p:nvPr/>
        </p:nvPicPr>
        <p:blipFill>
          <a:blip r:embed="rId4">
            <a:alphaModFix/>
          </a:blip>
          <a:stretch>
            <a:fillRect/>
          </a:stretch>
        </p:blipFill>
        <p:spPr>
          <a:xfrm>
            <a:off x="2442225" y="3079700"/>
            <a:ext cx="255325" cy="298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891" name="Shape 891"/>
        <p:cNvGrpSpPr/>
        <p:nvPr/>
      </p:nvGrpSpPr>
      <p:grpSpPr>
        <a:xfrm>
          <a:off x="0" y="0"/>
          <a:ext cx="0" cy="0"/>
          <a:chOff x="0" y="0"/>
          <a:chExt cx="0" cy="0"/>
        </a:xfrm>
      </p:grpSpPr>
      <p:sp>
        <p:nvSpPr>
          <p:cNvPr id="892" name="Google Shape;892;p49"/>
          <p:cNvSpPr txBox="1"/>
          <p:nvPr>
            <p:ph type="title"/>
          </p:nvPr>
        </p:nvSpPr>
        <p:spPr>
          <a:xfrm>
            <a:off x="330048" y="274639"/>
            <a:ext cx="8517300" cy="493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0" lang="en" sz="3200">
                <a:solidFill>
                  <a:schemeClr val="lt2"/>
                </a:solidFill>
              </a:rPr>
              <a:t>The Application Reliability Platform</a:t>
            </a:r>
            <a:endParaRPr b="0" sz="3200">
              <a:solidFill>
                <a:schemeClr val="lt2"/>
              </a:solidFill>
            </a:endParaRPr>
          </a:p>
        </p:txBody>
      </p:sp>
      <p:sp>
        <p:nvSpPr>
          <p:cNvPr id="893" name="Google Shape;893;p49"/>
          <p:cNvSpPr/>
          <p:nvPr/>
        </p:nvSpPr>
        <p:spPr>
          <a:xfrm>
            <a:off x="523450" y="1126175"/>
            <a:ext cx="2196900" cy="411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Inter"/>
                <a:ea typeface="Inter"/>
                <a:cs typeface="Inter"/>
                <a:sym typeface="Inter"/>
              </a:rPr>
              <a:t>DETECT</a:t>
            </a:r>
            <a:endParaRPr b="1" sz="1200">
              <a:solidFill>
                <a:schemeClr val="lt1"/>
              </a:solidFill>
              <a:latin typeface="Inter"/>
              <a:ea typeface="Inter"/>
              <a:cs typeface="Inter"/>
              <a:sym typeface="Inter"/>
            </a:endParaRPr>
          </a:p>
        </p:txBody>
      </p:sp>
      <p:sp>
        <p:nvSpPr>
          <p:cNvPr id="894" name="Google Shape;894;p49"/>
          <p:cNvSpPr/>
          <p:nvPr/>
        </p:nvSpPr>
        <p:spPr>
          <a:xfrm>
            <a:off x="3318825" y="1126175"/>
            <a:ext cx="2196900" cy="411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Inter"/>
                <a:ea typeface="Inter"/>
                <a:cs typeface="Inter"/>
                <a:sym typeface="Inter"/>
              </a:rPr>
              <a:t>COMMUNICATE</a:t>
            </a:r>
            <a:endParaRPr b="1" sz="1200">
              <a:solidFill>
                <a:schemeClr val="lt1"/>
              </a:solidFill>
              <a:latin typeface="Inter"/>
              <a:ea typeface="Inter"/>
              <a:cs typeface="Inter"/>
              <a:sym typeface="Inter"/>
            </a:endParaRPr>
          </a:p>
        </p:txBody>
      </p:sp>
      <p:sp>
        <p:nvSpPr>
          <p:cNvPr id="895" name="Google Shape;895;p49"/>
          <p:cNvSpPr/>
          <p:nvPr/>
        </p:nvSpPr>
        <p:spPr>
          <a:xfrm>
            <a:off x="6114200" y="1126175"/>
            <a:ext cx="2196900" cy="411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Inter"/>
                <a:ea typeface="Inter"/>
                <a:cs typeface="Inter"/>
                <a:sym typeface="Inter"/>
              </a:rPr>
              <a:t>RESOLVE</a:t>
            </a:r>
            <a:endParaRPr b="1" sz="1200">
              <a:solidFill>
                <a:schemeClr val="lt1"/>
              </a:solidFill>
              <a:latin typeface="Inter"/>
              <a:ea typeface="Inter"/>
              <a:cs typeface="Inter"/>
              <a:sym typeface="Inter"/>
            </a:endParaRPr>
          </a:p>
        </p:txBody>
      </p:sp>
      <p:sp>
        <p:nvSpPr>
          <p:cNvPr id="896" name="Google Shape;896;p49"/>
          <p:cNvSpPr/>
          <p:nvPr/>
        </p:nvSpPr>
        <p:spPr>
          <a:xfrm>
            <a:off x="523525" y="1802025"/>
            <a:ext cx="2196900" cy="91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7" name="Google Shape;897;p49"/>
          <p:cNvSpPr txBox="1"/>
          <p:nvPr/>
        </p:nvSpPr>
        <p:spPr>
          <a:xfrm>
            <a:off x="652175" y="1870357"/>
            <a:ext cx="849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Inter Medium"/>
                <a:ea typeface="Inter Medium"/>
                <a:cs typeface="Inter Medium"/>
                <a:sym typeface="Inter Medium"/>
              </a:rPr>
              <a:t>Testing</a:t>
            </a:r>
            <a:endParaRPr sz="1200">
              <a:solidFill>
                <a:schemeClr val="dk2"/>
              </a:solidFill>
              <a:latin typeface="Inter Medium"/>
              <a:ea typeface="Inter Medium"/>
              <a:cs typeface="Inter Medium"/>
              <a:sym typeface="Inter Medium"/>
            </a:endParaRPr>
          </a:p>
        </p:txBody>
      </p:sp>
      <p:cxnSp>
        <p:nvCxnSpPr>
          <p:cNvPr id="898" name="Google Shape;898;p49"/>
          <p:cNvCxnSpPr/>
          <p:nvPr/>
        </p:nvCxnSpPr>
        <p:spPr>
          <a:xfrm>
            <a:off x="772288" y="2231075"/>
            <a:ext cx="1630500" cy="0"/>
          </a:xfrm>
          <a:prstGeom prst="straightConnector1">
            <a:avLst/>
          </a:prstGeom>
          <a:noFill/>
          <a:ln cap="flat" cmpd="sng" w="9525">
            <a:solidFill>
              <a:schemeClr val="dk2"/>
            </a:solidFill>
            <a:prstDash val="solid"/>
            <a:round/>
            <a:headEnd len="med" w="med" type="none"/>
            <a:tailEnd len="med" w="med" type="none"/>
          </a:ln>
        </p:spPr>
      </p:cxnSp>
      <p:sp>
        <p:nvSpPr>
          <p:cNvPr id="899" name="Google Shape;899;p49"/>
          <p:cNvSpPr txBox="1"/>
          <p:nvPr/>
        </p:nvSpPr>
        <p:spPr>
          <a:xfrm>
            <a:off x="652175" y="2226643"/>
            <a:ext cx="1750500" cy="4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Inter Medium"/>
                <a:ea typeface="Inter Medium"/>
                <a:cs typeface="Inter Medium"/>
                <a:sym typeface="Inter Medium"/>
              </a:rPr>
              <a:t>Run Playwright tests against real browsers in the cloud</a:t>
            </a:r>
            <a:endParaRPr sz="800">
              <a:solidFill>
                <a:schemeClr val="dk2"/>
              </a:solidFill>
              <a:latin typeface="Inter Medium"/>
              <a:ea typeface="Inter Medium"/>
              <a:cs typeface="Inter Medium"/>
              <a:sym typeface="Inter Medium"/>
            </a:endParaRPr>
          </a:p>
        </p:txBody>
      </p:sp>
      <p:sp>
        <p:nvSpPr>
          <p:cNvPr id="900" name="Google Shape;900;p49"/>
          <p:cNvSpPr/>
          <p:nvPr/>
        </p:nvSpPr>
        <p:spPr>
          <a:xfrm>
            <a:off x="523525" y="2868825"/>
            <a:ext cx="2196900" cy="91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1" name="Google Shape;901;p49"/>
          <p:cNvSpPr txBox="1"/>
          <p:nvPr/>
        </p:nvSpPr>
        <p:spPr>
          <a:xfrm>
            <a:off x="652175" y="2937150"/>
            <a:ext cx="175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Inter Medium"/>
                <a:ea typeface="Inter Medium"/>
                <a:cs typeface="Inter Medium"/>
                <a:sym typeface="Inter Medium"/>
              </a:rPr>
              <a:t>Uptime Monitoring</a:t>
            </a:r>
            <a:endParaRPr sz="1200">
              <a:solidFill>
                <a:schemeClr val="dk2"/>
              </a:solidFill>
              <a:latin typeface="Inter Medium"/>
              <a:ea typeface="Inter Medium"/>
              <a:cs typeface="Inter Medium"/>
              <a:sym typeface="Inter Medium"/>
            </a:endParaRPr>
          </a:p>
        </p:txBody>
      </p:sp>
      <p:cxnSp>
        <p:nvCxnSpPr>
          <p:cNvPr id="902" name="Google Shape;902;p49"/>
          <p:cNvCxnSpPr/>
          <p:nvPr/>
        </p:nvCxnSpPr>
        <p:spPr>
          <a:xfrm>
            <a:off x="772288" y="3297875"/>
            <a:ext cx="1630500" cy="0"/>
          </a:xfrm>
          <a:prstGeom prst="straightConnector1">
            <a:avLst/>
          </a:prstGeom>
          <a:noFill/>
          <a:ln cap="flat" cmpd="sng" w="9525">
            <a:solidFill>
              <a:schemeClr val="dk2"/>
            </a:solidFill>
            <a:prstDash val="solid"/>
            <a:round/>
            <a:headEnd len="med" w="med" type="none"/>
            <a:tailEnd len="med" w="med" type="none"/>
          </a:ln>
        </p:spPr>
      </p:cxnSp>
      <p:sp>
        <p:nvSpPr>
          <p:cNvPr id="903" name="Google Shape;903;p49"/>
          <p:cNvSpPr txBox="1"/>
          <p:nvPr/>
        </p:nvSpPr>
        <p:spPr>
          <a:xfrm>
            <a:off x="652175" y="3293443"/>
            <a:ext cx="1750500" cy="4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Inter Medium"/>
                <a:ea typeface="Inter Medium"/>
                <a:cs typeface="Inter Medium"/>
                <a:sym typeface="Inter Medium"/>
              </a:rPr>
              <a:t>Monitor URLs and Services for availability &amp; performance</a:t>
            </a:r>
            <a:endParaRPr sz="800">
              <a:solidFill>
                <a:schemeClr val="dk2"/>
              </a:solidFill>
              <a:latin typeface="Inter Medium"/>
              <a:ea typeface="Inter Medium"/>
              <a:cs typeface="Inter Medium"/>
              <a:sym typeface="Inter Medium"/>
            </a:endParaRPr>
          </a:p>
        </p:txBody>
      </p:sp>
      <p:sp>
        <p:nvSpPr>
          <p:cNvPr id="904" name="Google Shape;904;p49"/>
          <p:cNvSpPr/>
          <p:nvPr/>
        </p:nvSpPr>
        <p:spPr>
          <a:xfrm>
            <a:off x="523525" y="3935625"/>
            <a:ext cx="2196900" cy="91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5" name="Google Shape;905;p49"/>
          <p:cNvSpPr txBox="1"/>
          <p:nvPr/>
        </p:nvSpPr>
        <p:spPr>
          <a:xfrm>
            <a:off x="652175" y="4003950"/>
            <a:ext cx="175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Inter Medium"/>
                <a:ea typeface="Inter Medium"/>
                <a:cs typeface="Inter Medium"/>
                <a:sym typeface="Inter Medium"/>
              </a:rPr>
              <a:t>Synthetic Monitoring</a:t>
            </a:r>
            <a:endParaRPr sz="1200">
              <a:solidFill>
                <a:schemeClr val="dk2"/>
              </a:solidFill>
              <a:latin typeface="Inter Medium"/>
              <a:ea typeface="Inter Medium"/>
              <a:cs typeface="Inter Medium"/>
              <a:sym typeface="Inter Medium"/>
            </a:endParaRPr>
          </a:p>
        </p:txBody>
      </p:sp>
      <p:cxnSp>
        <p:nvCxnSpPr>
          <p:cNvPr id="906" name="Google Shape;906;p49"/>
          <p:cNvCxnSpPr/>
          <p:nvPr/>
        </p:nvCxnSpPr>
        <p:spPr>
          <a:xfrm>
            <a:off x="772288" y="4364675"/>
            <a:ext cx="1630500" cy="0"/>
          </a:xfrm>
          <a:prstGeom prst="straightConnector1">
            <a:avLst/>
          </a:prstGeom>
          <a:noFill/>
          <a:ln cap="flat" cmpd="sng" w="9525">
            <a:solidFill>
              <a:schemeClr val="dk2"/>
            </a:solidFill>
            <a:prstDash val="solid"/>
            <a:round/>
            <a:headEnd len="med" w="med" type="none"/>
            <a:tailEnd len="med" w="med" type="none"/>
          </a:ln>
        </p:spPr>
      </p:cxnSp>
      <p:sp>
        <p:nvSpPr>
          <p:cNvPr id="907" name="Google Shape;907;p49"/>
          <p:cNvSpPr txBox="1"/>
          <p:nvPr/>
        </p:nvSpPr>
        <p:spPr>
          <a:xfrm>
            <a:off x="652175" y="4360243"/>
            <a:ext cx="1750500" cy="4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Inter Medium"/>
                <a:ea typeface="Inter Medium"/>
                <a:cs typeface="Inter Medium"/>
                <a:sym typeface="Inter Medium"/>
              </a:rPr>
              <a:t>Monitor user scenarios and service workflows</a:t>
            </a:r>
            <a:endParaRPr sz="800">
              <a:solidFill>
                <a:schemeClr val="dk2"/>
              </a:solidFill>
              <a:latin typeface="Inter Medium"/>
              <a:ea typeface="Inter Medium"/>
              <a:cs typeface="Inter Medium"/>
              <a:sym typeface="Inter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50"/>
          <p:cNvSpPr txBox="1"/>
          <p:nvPr>
            <p:ph type="title"/>
          </p:nvPr>
        </p:nvSpPr>
        <p:spPr>
          <a:xfrm>
            <a:off x="330048" y="274639"/>
            <a:ext cx="8517300" cy="49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51"/>
          <p:cNvSpPr txBox="1"/>
          <p:nvPr>
            <p:ph type="title"/>
          </p:nvPr>
        </p:nvSpPr>
        <p:spPr>
          <a:xfrm>
            <a:off x="311700" y="521225"/>
            <a:ext cx="8520600" cy="572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SzPts val="990"/>
              <a:buNone/>
            </a:pPr>
            <a:r>
              <a:rPr b="0" lang="en" sz="3220"/>
              <a:t>Positive Outcomes</a:t>
            </a:r>
            <a:endParaRPr b="0" sz="3220"/>
          </a:p>
        </p:txBody>
      </p:sp>
      <p:sp>
        <p:nvSpPr>
          <p:cNvPr id="918" name="Google Shape;918;p51"/>
          <p:cNvSpPr txBox="1"/>
          <p:nvPr/>
        </p:nvSpPr>
        <p:spPr>
          <a:xfrm>
            <a:off x="547825" y="1445525"/>
            <a:ext cx="4641300" cy="3001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400"/>
              </a:spcBef>
              <a:spcAft>
                <a:spcPts val="0"/>
              </a:spcAft>
              <a:buNone/>
            </a:pPr>
            <a:r>
              <a:rPr b="1" lang="en">
                <a:solidFill>
                  <a:schemeClr val="dk2"/>
                </a:solidFill>
                <a:latin typeface="Inter"/>
                <a:ea typeface="Inter"/>
                <a:cs typeface="Inter"/>
                <a:sym typeface="Inter"/>
              </a:rPr>
              <a:t>Faster Time To Detection (MTTD)</a:t>
            </a:r>
            <a:endParaRPr b="1">
              <a:solidFill>
                <a:schemeClr val="dk2"/>
              </a:solidFill>
              <a:latin typeface="Inter"/>
              <a:ea typeface="Inter"/>
              <a:cs typeface="Inter"/>
              <a:sym typeface="Inter"/>
            </a:endParaRPr>
          </a:p>
          <a:p>
            <a:pPr indent="0" lvl="0" marL="0" rtl="0" algn="l">
              <a:lnSpc>
                <a:spcPct val="150000"/>
              </a:lnSpc>
              <a:spcBef>
                <a:spcPts val="1400"/>
              </a:spcBef>
              <a:spcAft>
                <a:spcPts val="0"/>
              </a:spcAft>
              <a:buNone/>
            </a:pPr>
            <a:r>
              <a:rPr b="1" lang="en">
                <a:solidFill>
                  <a:schemeClr val="dk2"/>
                </a:solidFill>
                <a:latin typeface="Inter"/>
                <a:ea typeface="Inter"/>
                <a:cs typeface="Inter"/>
                <a:sym typeface="Inter"/>
              </a:rPr>
              <a:t>Faster Time To Remediation (MTTR)</a:t>
            </a:r>
            <a:endParaRPr b="1">
              <a:solidFill>
                <a:schemeClr val="dk2"/>
              </a:solidFill>
              <a:latin typeface="Inter"/>
              <a:ea typeface="Inter"/>
              <a:cs typeface="Inter"/>
              <a:sym typeface="Inter"/>
            </a:endParaRPr>
          </a:p>
          <a:p>
            <a:pPr indent="0" lvl="0" marL="0" rtl="0" algn="l">
              <a:lnSpc>
                <a:spcPct val="150000"/>
              </a:lnSpc>
              <a:spcBef>
                <a:spcPts val="1400"/>
              </a:spcBef>
              <a:spcAft>
                <a:spcPts val="0"/>
              </a:spcAft>
              <a:buNone/>
            </a:pPr>
            <a:r>
              <a:rPr b="1" lang="en">
                <a:solidFill>
                  <a:schemeClr val="dk2"/>
                </a:solidFill>
                <a:latin typeface="Inter"/>
                <a:ea typeface="Inter"/>
                <a:cs typeface="Inter"/>
                <a:sym typeface="Inter"/>
              </a:rPr>
              <a:t>Increased Engineering Efficiency</a:t>
            </a:r>
            <a:endParaRPr b="1">
              <a:solidFill>
                <a:schemeClr val="dk2"/>
              </a:solidFill>
              <a:latin typeface="Inter"/>
              <a:ea typeface="Inter"/>
              <a:cs typeface="Inter"/>
              <a:sym typeface="Inter"/>
            </a:endParaRPr>
          </a:p>
          <a:p>
            <a:pPr indent="0" lvl="0" marL="0" rtl="0" algn="l">
              <a:lnSpc>
                <a:spcPct val="150000"/>
              </a:lnSpc>
              <a:spcBef>
                <a:spcPts val="1400"/>
              </a:spcBef>
              <a:spcAft>
                <a:spcPts val="0"/>
              </a:spcAft>
              <a:buNone/>
            </a:pPr>
            <a:r>
              <a:rPr b="1" lang="en">
                <a:solidFill>
                  <a:schemeClr val="dk2"/>
                </a:solidFill>
                <a:latin typeface="Inter"/>
                <a:ea typeface="Inter"/>
                <a:cs typeface="Inter"/>
                <a:sym typeface="Inter"/>
              </a:rPr>
              <a:t>Less bugs shipped to production</a:t>
            </a:r>
            <a:endParaRPr b="1">
              <a:solidFill>
                <a:schemeClr val="dk2"/>
              </a:solidFill>
              <a:latin typeface="Inter"/>
              <a:ea typeface="Inter"/>
              <a:cs typeface="Inter"/>
              <a:sym typeface="Inter"/>
            </a:endParaRPr>
          </a:p>
          <a:p>
            <a:pPr indent="0" lvl="0" marL="0" rtl="0" algn="l">
              <a:lnSpc>
                <a:spcPct val="150000"/>
              </a:lnSpc>
              <a:spcBef>
                <a:spcPts val="1400"/>
              </a:spcBef>
              <a:spcAft>
                <a:spcPts val="400"/>
              </a:spcAft>
              <a:buClr>
                <a:schemeClr val="dk1"/>
              </a:buClr>
              <a:buSzPts val="1100"/>
              <a:buFont typeface="Arial"/>
              <a:buNone/>
            </a:pPr>
            <a:r>
              <a:rPr b="1" lang="en">
                <a:solidFill>
                  <a:schemeClr val="dk2"/>
                </a:solidFill>
                <a:latin typeface="Inter"/>
                <a:ea typeface="Inter"/>
                <a:cs typeface="Inter"/>
                <a:sym typeface="Inter"/>
              </a:rPr>
              <a:t>Reduced monitoring costs</a:t>
            </a:r>
            <a:endParaRPr b="1">
              <a:solidFill>
                <a:schemeClr val="dk2"/>
              </a:solidFill>
              <a:latin typeface="Inter"/>
              <a:ea typeface="Inter"/>
              <a:cs typeface="Inter"/>
              <a:sym typeface="Inter"/>
            </a:endParaRPr>
          </a:p>
        </p:txBody>
      </p:sp>
      <p:sp>
        <p:nvSpPr>
          <p:cNvPr id="919" name="Google Shape;919;p51"/>
          <p:cNvSpPr/>
          <p:nvPr/>
        </p:nvSpPr>
        <p:spPr>
          <a:xfrm>
            <a:off x="4242600" y="1267550"/>
            <a:ext cx="4693200" cy="14151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0" name="Google Shape;920;p51"/>
          <p:cNvSpPr/>
          <p:nvPr/>
        </p:nvSpPr>
        <p:spPr>
          <a:xfrm>
            <a:off x="4242600" y="2984672"/>
            <a:ext cx="4693200" cy="14151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21" name="Google Shape;921;p51"/>
          <p:cNvPicPr preferRelativeResize="0"/>
          <p:nvPr/>
        </p:nvPicPr>
        <p:blipFill>
          <a:blip r:embed="rId3">
            <a:alphaModFix/>
          </a:blip>
          <a:stretch>
            <a:fillRect/>
          </a:stretch>
        </p:blipFill>
        <p:spPr>
          <a:xfrm>
            <a:off x="4572006" y="1445528"/>
            <a:ext cx="895549" cy="227400"/>
          </a:xfrm>
          <a:prstGeom prst="rect">
            <a:avLst/>
          </a:prstGeom>
          <a:noFill/>
          <a:ln>
            <a:noFill/>
          </a:ln>
        </p:spPr>
      </p:pic>
      <p:sp>
        <p:nvSpPr>
          <p:cNvPr id="922" name="Google Shape;922;p51"/>
          <p:cNvSpPr/>
          <p:nvPr/>
        </p:nvSpPr>
        <p:spPr>
          <a:xfrm>
            <a:off x="7291000" y="1432100"/>
            <a:ext cx="1456200" cy="1086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3" name="Google Shape;923;p51"/>
          <p:cNvSpPr/>
          <p:nvPr/>
        </p:nvSpPr>
        <p:spPr>
          <a:xfrm>
            <a:off x="7291000" y="3149225"/>
            <a:ext cx="1456200" cy="1086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4" name="Google Shape;924;p51"/>
          <p:cNvSpPr txBox="1"/>
          <p:nvPr/>
        </p:nvSpPr>
        <p:spPr>
          <a:xfrm>
            <a:off x="4469050" y="1672925"/>
            <a:ext cx="2675400" cy="87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lang="en" sz="800">
                <a:solidFill>
                  <a:schemeClr val="dk2"/>
                </a:solidFill>
                <a:latin typeface="Inter"/>
                <a:ea typeface="Inter"/>
                <a:cs typeface="Inter"/>
                <a:sym typeface="Inter"/>
              </a:rPr>
              <a:t>The flexibility made it easier for us to simulate real user behavior and detect failures early in the process. We’d detect issues within minutes of them becoming prevalent, whereas other solutions took much longer.</a:t>
            </a:r>
            <a:endParaRPr sz="800">
              <a:latin typeface="Inter"/>
              <a:ea typeface="Inter"/>
              <a:cs typeface="Inter"/>
              <a:sym typeface="Inter"/>
            </a:endParaRPr>
          </a:p>
        </p:txBody>
      </p:sp>
      <p:sp>
        <p:nvSpPr>
          <p:cNvPr id="925" name="Google Shape;925;p51"/>
          <p:cNvSpPr txBox="1"/>
          <p:nvPr/>
        </p:nvSpPr>
        <p:spPr>
          <a:xfrm>
            <a:off x="4469050" y="3349325"/>
            <a:ext cx="2675400" cy="87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lang="en" sz="800">
                <a:solidFill>
                  <a:schemeClr val="dk2"/>
                </a:solidFill>
                <a:latin typeface="Inter"/>
                <a:ea typeface="Inter"/>
                <a:cs typeface="Inter"/>
                <a:sym typeface="Inter"/>
              </a:rPr>
              <a:t>We chose Checkly because of the Terraform provider that was available out of the box. Another important thing for us was the fact that we could automate the generation of the checks from Terraform.</a:t>
            </a:r>
            <a:endParaRPr sz="800">
              <a:latin typeface="Inter"/>
              <a:ea typeface="Inter"/>
              <a:cs typeface="Inter"/>
              <a:sym typeface="Inter"/>
            </a:endParaRPr>
          </a:p>
        </p:txBody>
      </p:sp>
      <p:pic>
        <p:nvPicPr>
          <p:cNvPr id="926" name="Google Shape;926;p51"/>
          <p:cNvPicPr preferRelativeResize="0"/>
          <p:nvPr/>
        </p:nvPicPr>
        <p:blipFill rotWithShape="1">
          <a:blip r:embed="rId4">
            <a:alphaModFix/>
          </a:blip>
          <a:srcRect b="22958" l="0" r="0" t="22958"/>
          <a:stretch/>
        </p:blipFill>
        <p:spPr>
          <a:xfrm>
            <a:off x="4469050" y="3126127"/>
            <a:ext cx="1655148" cy="285850"/>
          </a:xfrm>
          <a:prstGeom prst="rect">
            <a:avLst/>
          </a:prstGeom>
          <a:noFill/>
          <a:ln>
            <a:noFill/>
          </a:ln>
        </p:spPr>
      </p:pic>
      <p:sp>
        <p:nvSpPr>
          <p:cNvPr id="927" name="Google Shape;927;p51"/>
          <p:cNvSpPr txBox="1"/>
          <p:nvPr/>
        </p:nvSpPr>
        <p:spPr>
          <a:xfrm>
            <a:off x="7291000" y="3289325"/>
            <a:ext cx="1456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lt1"/>
                </a:solidFill>
                <a:latin typeface="Inter"/>
                <a:ea typeface="Inter"/>
                <a:cs typeface="Inter"/>
                <a:sym typeface="Inter"/>
              </a:rPr>
              <a:t>60%</a:t>
            </a:r>
            <a:endParaRPr sz="3000">
              <a:solidFill>
                <a:schemeClr val="lt1"/>
              </a:solidFill>
              <a:latin typeface="Inter"/>
              <a:ea typeface="Inter"/>
              <a:cs typeface="Inter"/>
              <a:sym typeface="Inter"/>
            </a:endParaRPr>
          </a:p>
        </p:txBody>
      </p:sp>
      <p:sp>
        <p:nvSpPr>
          <p:cNvPr id="928" name="Google Shape;928;p51"/>
          <p:cNvSpPr txBox="1"/>
          <p:nvPr/>
        </p:nvSpPr>
        <p:spPr>
          <a:xfrm>
            <a:off x="7291000" y="3708350"/>
            <a:ext cx="1456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Less Setup Time</a:t>
            </a:r>
            <a:endParaRPr sz="1200">
              <a:solidFill>
                <a:schemeClr val="lt1"/>
              </a:solidFill>
              <a:latin typeface="Inter"/>
              <a:ea typeface="Inter"/>
              <a:cs typeface="Inter"/>
              <a:sym typeface="Inter"/>
            </a:endParaRPr>
          </a:p>
        </p:txBody>
      </p:sp>
      <p:sp>
        <p:nvSpPr>
          <p:cNvPr id="929" name="Google Shape;929;p51"/>
          <p:cNvSpPr txBox="1"/>
          <p:nvPr/>
        </p:nvSpPr>
        <p:spPr>
          <a:xfrm>
            <a:off x="7291000" y="1580938"/>
            <a:ext cx="1456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lt1"/>
                </a:solidFill>
                <a:latin typeface="Inter"/>
                <a:ea typeface="Inter"/>
                <a:cs typeface="Inter"/>
                <a:sym typeface="Inter"/>
              </a:rPr>
              <a:t>2X</a:t>
            </a:r>
            <a:endParaRPr sz="3000">
              <a:solidFill>
                <a:schemeClr val="lt1"/>
              </a:solidFill>
              <a:latin typeface="Inter"/>
              <a:ea typeface="Inter"/>
              <a:cs typeface="Inter"/>
              <a:sym typeface="Inter"/>
            </a:endParaRPr>
          </a:p>
        </p:txBody>
      </p:sp>
      <p:sp>
        <p:nvSpPr>
          <p:cNvPr id="930" name="Google Shape;930;p51"/>
          <p:cNvSpPr txBox="1"/>
          <p:nvPr/>
        </p:nvSpPr>
        <p:spPr>
          <a:xfrm>
            <a:off x="7291000" y="1999963"/>
            <a:ext cx="1456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Coverage</a:t>
            </a:r>
            <a:endParaRPr sz="1200">
              <a:solidFill>
                <a:schemeClr val="lt1"/>
              </a:solidFill>
              <a:latin typeface="Inter"/>
              <a:ea typeface="Inter"/>
              <a:cs typeface="Inter"/>
              <a:sym typeface="Inter"/>
            </a:endParaRPr>
          </a:p>
        </p:txBody>
      </p:sp>
      <p:pic>
        <p:nvPicPr>
          <p:cNvPr id="931" name="Google Shape;931;p51" title="Check Blue.png"/>
          <p:cNvPicPr preferRelativeResize="0"/>
          <p:nvPr/>
        </p:nvPicPr>
        <p:blipFill>
          <a:blip r:embed="rId5">
            <a:alphaModFix/>
          </a:blip>
          <a:stretch>
            <a:fillRect/>
          </a:stretch>
        </p:blipFill>
        <p:spPr>
          <a:xfrm>
            <a:off x="399921" y="1525701"/>
            <a:ext cx="194662" cy="227400"/>
          </a:xfrm>
          <a:prstGeom prst="rect">
            <a:avLst/>
          </a:prstGeom>
          <a:noFill/>
          <a:ln>
            <a:noFill/>
          </a:ln>
        </p:spPr>
      </p:pic>
      <p:pic>
        <p:nvPicPr>
          <p:cNvPr id="932" name="Google Shape;932;p51" title="Check Blue.png"/>
          <p:cNvPicPr preferRelativeResize="0"/>
          <p:nvPr/>
        </p:nvPicPr>
        <p:blipFill>
          <a:blip r:embed="rId5">
            <a:alphaModFix/>
          </a:blip>
          <a:stretch>
            <a:fillRect/>
          </a:stretch>
        </p:blipFill>
        <p:spPr>
          <a:xfrm>
            <a:off x="399921" y="2019566"/>
            <a:ext cx="194662" cy="227400"/>
          </a:xfrm>
          <a:prstGeom prst="rect">
            <a:avLst/>
          </a:prstGeom>
          <a:noFill/>
          <a:ln>
            <a:noFill/>
          </a:ln>
        </p:spPr>
      </p:pic>
      <p:pic>
        <p:nvPicPr>
          <p:cNvPr id="933" name="Google Shape;933;p51" title="Check Blue.png"/>
          <p:cNvPicPr preferRelativeResize="0"/>
          <p:nvPr/>
        </p:nvPicPr>
        <p:blipFill>
          <a:blip r:embed="rId5">
            <a:alphaModFix/>
          </a:blip>
          <a:stretch>
            <a:fillRect/>
          </a:stretch>
        </p:blipFill>
        <p:spPr>
          <a:xfrm>
            <a:off x="399921" y="2513430"/>
            <a:ext cx="194662" cy="227400"/>
          </a:xfrm>
          <a:prstGeom prst="rect">
            <a:avLst/>
          </a:prstGeom>
          <a:noFill/>
          <a:ln>
            <a:noFill/>
          </a:ln>
        </p:spPr>
      </p:pic>
      <p:pic>
        <p:nvPicPr>
          <p:cNvPr id="934" name="Google Shape;934;p51" title="Check Blue.png"/>
          <p:cNvPicPr preferRelativeResize="0"/>
          <p:nvPr/>
        </p:nvPicPr>
        <p:blipFill>
          <a:blip r:embed="rId5">
            <a:alphaModFix/>
          </a:blip>
          <a:stretch>
            <a:fillRect/>
          </a:stretch>
        </p:blipFill>
        <p:spPr>
          <a:xfrm>
            <a:off x="399921" y="3007295"/>
            <a:ext cx="194662" cy="227400"/>
          </a:xfrm>
          <a:prstGeom prst="rect">
            <a:avLst/>
          </a:prstGeom>
          <a:noFill/>
          <a:ln>
            <a:noFill/>
          </a:ln>
        </p:spPr>
      </p:pic>
      <p:pic>
        <p:nvPicPr>
          <p:cNvPr id="935" name="Google Shape;935;p51" title="Check Blue.png"/>
          <p:cNvPicPr preferRelativeResize="0"/>
          <p:nvPr/>
        </p:nvPicPr>
        <p:blipFill>
          <a:blip r:embed="rId5">
            <a:alphaModFix/>
          </a:blip>
          <a:stretch>
            <a:fillRect/>
          </a:stretch>
        </p:blipFill>
        <p:spPr>
          <a:xfrm>
            <a:off x="399921" y="3501159"/>
            <a:ext cx="194662" cy="227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52"/>
          <p:cNvSpPr txBox="1"/>
          <p:nvPr>
            <p:ph type="title"/>
          </p:nvPr>
        </p:nvSpPr>
        <p:spPr>
          <a:xfrm>
            <a:off x="330048" y="274639"/>
            <a:ext cx="8517300" cy="493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0" lang="en" sz="2700"/>
              <a:t>The Application Reliability Platform</a:t>
            </a:r>
            <a:endParaRPr sz="2700"/>
          </a:p>
        </p:txBody>
      </p:sp>
      <p:sp>
        <p:nvSpPr>
          <p:cNvPr id="941" name="Google Shape;941;p52"/>
          <p:cNvSpPr/>
          <p:nvPr/>
        </p:nvSpPr>
        <p:spPr>
          <a:xfrm>
            <a:off x="2166138" y="1158125"/>
            <a:ext cx="728700" cy="728700"/>
          </a:xfrm>
          <a:prstGeom prst="diamond">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2" name="Google Shape;942;p52"/>
          <p:cNvSpPr txBox="1"/>
          <p:nvPr/>
        </p:nvSpPr>
        <p:spPr>
          <a:xfrm>
            <a:off x="2166138" y="1385189"/>
            <a:ext cx="728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lt1"/>
                </a:solidFill>
                <a:latin typeface="Inter"/>
                <a:ea typeface="Inter"/>
                <a:cs typeface="Inter"/>
                <a:sym typeface="Inter"/>
              </a:rPr>
              <a:t>Local</a:t>
            </a:r>
            <a:endParaRPr b="1" sz="800">
              <a:solidFill>
                <a:schemeClr val="lt1"/>
              </a:solidFill>
              <a:latin typeface="Inter"/>
              <a:ea typeface="Inter"/>
              <a:cs typeface="Inter"/>
              <a:sym typeface="Inter"/>
            </a:endParaRPr>
          </a:p>
        </p:txBody>
      </p:sp>
      <p:sp>
        <p:nvSpPr>
          <p:cNvPr id="943" name="Google Shape;943;p52"/>
          <p:cNvSpPr/>
          <p:nvPr/>
        </p:nvSpPr>
        <p:spPr>
          <a:xfrm>
            <a:off x="4207646" y="1158125"/>
            <a:ext cx="728700" cy="728700"/>
          </a:xfrm>
          <a:prstGeom prst="diamond">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4" name="Google Shape;944;p52"/>
          <p:cNvSpPr txBox="1"/>
          <p:nvPr/>
        </p:nvSpPr>
        <p:spPr>
          <a:xfrm>
            <a:off x="4275788" y="1385189"/>
            <a:ext cx="592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dk2"/>
                </a:solidFill>
                <a:latin typeface="Inter"/>
                <a:ea typeface="Inter"/>
                <a:cs typeface="Inter"/>
                <a:sym typeface="Inter"/>
              </a:rPr>
              <a:t>Staging</a:t>
            </a:r>
            <a:endParaRPr b="1" sz="800">
              <a:solidFill>
                <a:schemeClr val="dk2"/>
              </a:solidFill>
              <a:latin typeface="Inter"/>
              <a:ea typeface="Inter"/>
              <a:cs typeface="Inter"/>
              <a:sym typeface="Inter"/>
            </a:endParaRPr>
          </a:p>
        </p:txBody>
      </p:sp>
      <p:sp>
        <p:nvSpPr>
          <p:cNvPr id="945" name="Google Shape;945;p52"/>
          <p:cNvSpPr/>
          <p:nvPr/>
        </p:nvSpPr>
        <p:spPr>
          <a:xfrm>
            <a:off x="6249155" y="1158125"/>
            <a:ext cx="728700" cy="728700"/>
          </a:xfrm>
          <a:prstGeom prst="diamond">
            <a:avLst/>
          </a:prstGeom>
          <a:solidFill>
            <a:schemeClr val="accent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6" name="Google Shape;946;p52"/>
          <p:cNvSpPr txBox="1"/>
          <p:nvPr/>
        </p:nvSpPr>
        <p:spPr>
          <a:xfrm>
            <a:off x="6317296" y="1385189"/>
            <a:ext cx="592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dk2"/>
                </a:solidFill>
                <a:latin typeface="Inter"/>
                <a:ea typeface="Inter"/>
                <a:cs typeface="Inter"/>
                <a:sym typeface="Inter"/>
              </a:rPr>
              <a:t>Prod</a:t>
            </a:r>
            <a:endParaRPr b="1" sz="800">
              <a:solidFill>
                <a:schemeClr val="dk2"/>
              </a:solidFill>
              <a:latin typeface="Inter"/>
              <a:ea typeface="Inter"/>
              <a:cs typeface="Inter"/>
              <a:sym typeface="Inter"/>
            </a:endParaRPr>
          </a:p>
        </p:txBody>
      </p:sp>
      <p:pic>
        <p:nvPicPr>
          <p:cNvPr id="947" name="Google Shape;947;p52"/>
          <p:cNvPicPr preferRelativeResize="0"/>
          <p:nvPr/>
        </p:nvPicPr>
        <p:blipFill>
          <a:blip r:embed="rId3">
            <a:alphaModFix/>
          </a:blip>
          <a:stretch>
            <a:fillRect/>
          </a:stretch>
        </p:blipFill>
        <p:spPr>
          <a:xfrm>
            <a:off x="4144413" y="2718075"/>
            <a:ext cx="855175" cy="855175"/>
          </a:xfrm>
          <a:prstGeom prst="rect">
            <a:avLst/>
          </a:prstGeom>
          <a:noFill/>
          <a:ln>
            <a:noFill/>
          </a:ln>
        </p:spPr>
      </p:pic>
      <p:cxnSp>
        <p:nvCxnSpPr>
          <p:cNvPr id="948" name="Google Shape;948;p52"/>
          <p:cNvCxnSpPr>
            <a:stCxn id="941" idx="3"/>
            <a:endCxn id="943" idx="1"/>
          </p:cNvCxnSpPr>
          <p:nvPr/>
        </p:nvCxnSpPr>
        <p:spPr>
          <a:xfrm>
            <a:off x="2894838" y="1522475"/>
            <a:ext cx="1312800" cy="0"/>
          </a:xfrm>
          <a:prstGeom prst="straightConnector1">
            <a:avLst/>
          </a:prstGeom>
          <a:noFill/>
          <a:ln cap="flat" cmpd="sng" w="19050">
            <a:solidFill>
              <a:schemeClr val="dk2"/>
            </a:solidFill>
            <a:prstDash val="dash"/>
            <a:round/>
            <a:headEnd len="med" w="med" type="oval"/>
            <a:tailEnd len="med" w="med" type="oval"/>
          </a:ln>
        </p:spPr>
      </p:cxnSp>
      <p:cxnSp>
        <p:nvCxnSpPr>
          <p:cNvPr id="949" name="Google Shape;949;p52"/>
          <p:cNvCxnSpPr/>
          <p:nvPr/>
        </p:nvCxnSpPr>
        <p:spPr>
          <a:xfrm>
            <a:off x="4936309" y="1522475"/>
            <a:ext cx="1312800" cy="0"/>
          </a:xfrm>
          <a:prstGeom prst="straightConnector1">
            <a:avLst/>
          </a:prstGeom>
          <a:noFill/>
          <a:ln cap="flat" cmpd="sng" w="19050">
            <a:solidFill>
              <a:schemeClr val="dk2"/>
            </a:solidFill>
            <a:prstDash val="dash"/>
            <a:round/>
            <a:headEnd len="med" w="med" type="oval"/>
            <a:tailEnd len="med" w="med" type="oval"/>
          </a:ln>
        </p:spPr>
      </p:cxnSp>
      <p:cxnSp>
        <p:nvCxnSpPr>
          <p:cNvPr id="950" name="Google Shape;950;p52"/>
          <p:cNvCxnSpPr/>
          <p:nvPr/>
        </p:nvCxnSpPr>
        <p:spPr>
          <a:xfrm rot="900023">
            <a:off x="2512508" y="1935827"/>
            <a:ext cx="1396694" cy="806304"/>
          </a:xfrm>
          <a:prstGeom prst="straightConnector1">
            <a:avLst/>
          </a:prstGeom>
          <a:noFill/>
          <a:ln cap="flat" cmpd="sng" w="9525">
            <a:solidFill>
              <a:srgbClr val="2D8D22"/>
            </a:solidFill>
            <a:prstDash val="solid"/>
            <a:round/>
            <a:headEnd len="med" w="med" type="triangle"/>
            <a:tailEnd len="med" w="med" type="none"/>
          </a:ln>
        </p:spPr>
      </p:cxnSp>
      <p:cxnSp>
        <p:nvCxnSpPr>
          <p:cNvPr id="951" name="Google Shape;951;p52"/>
          <p:cNvCxnSpPr/>
          <p:nvPr/>
        </p:nvCxnSpPr>
        <p:spPr>
          <a:xfrm rot="899358">
            <a:off x="2626820" y="1829278"/>
            <a:ext cx="1434821" cy="828644"/>
          </a:xfrm>
          <a:prstGeom prst="straightConnector1">
            <a:avLst/>
          </a:prstGeom>
          <a:noFill/>
          <a:ln cap="flat" cmpd="sng" w="9525">
            <a:solidFill>
              <a:schemeClr val="accent1"/>
            </a:solidFill>
            <a:prstDash val="solid"/>
            <a:round/>
            <a:headEnd len="med" w="med" type="none"/>
            <a:tailEnd len="med" w="med" type="triangle"/>
          </a:ln>
        </p:spPr>
      </p:cxnSp>
      <p:cxnSp>
        <p:nvCxnSpPr>
          <p:cNvPr id="952" name="Google Shape;952;p52"/>
          <p:cNvCxnSpPr/>
          <p:nvPr/>
        </p:nvCxnSpPr>
        <p:spPr>
          <a:xfrm>
            <a:off x="4486972" y="1967046"/>
            <a:ext cx="0" cy="721500"/>
          </a:xfrm>
          <a:prstGeom prst="straightConnector1">
            <a:avLst/>
          </a:prstGeom>
          <a:noFill/>
          <a:ln cap="flat" cmpd="sng" w="9525">
            <a:solidFill>
              <a:srgbClr val="2D8D22"/>
            </a:solidFill>
            <a:prstDash val="solid"/>
            <a:round/>
            <a:headEnd len="med" w="med" type="triangle"/>
            <a:tailEnd len="med" w="med" type="none"/>
          </a:ln>
        </p:spPr>
      </p:cxnSp>
      <p:cxnSp>
        <p:nvCxnSpPr>
          <p:cNvPr id="953" name="Google Shape;953;p52"/>
          <p:cNvCxnSpPr/>
          <p:nvPr/>
        </p:nvCxnSpPr>
        <p:spPr>
          <a:xfrm>
            <a:off x="4667579" y="1963446"/>
            <a:ext cx="0" cy="728700"/>
          </a:xfrm>
          <a:prstGeom prst="straightConnector1">
            <a:avLst/>
          </a:prstGeom>
          <a:noFill/>
          <a:ln cap="flat" cmpd="sng" w="9525">
            <a:solidFill>
              <a:schemeClr val="accent1"/>
            </a:solidFill>
            <a:prstDash val="solid"/>
            <a:round/>
            <a:headEnd len="med" w="med" type="none"/>
            <a:tailEnd len="med" w="med" type="triangle"/>
          </a:ln>
        </p:spPr>
      </p:cxnSp>
      <p:pic>
        <p:nvPicPr>
          <p:cNvPr id="954" name="Google Shape;954;p52"/>
          <p:cNvPicPr preferRelativeResize="0"/>
          <p:nvPr/>
        </p:nvPicPr>
        <p:blipFill>
          <a:blip r:embed="rId4">
            <a:alphaModFix/>
          </a:blip>
          <a:stretch>
            <a:fillRect/>
          </a:stretch>
        </p:blipFill>
        <p:spPr>
          <a:xfrm>
            <a:off x="2735202" y="2614851"/>
            <a:ext cx="400751" cy="300550"/>
          </a:xfrm>
          <a:prstGeom prst="rect">
            <a:avLst/>
          </a:prstGeom>
          <a:noFill/>
          <a:ln>
            <a:noFill/>
          </a:ln>
        </p:spPr>
      </p:pic>
      <p:sp>
        <p:nvSpPr>
          <p:cNvPr id="955" name="Google Shape;955;p52"/>
          <p:cNvSpPr txBox="1"/>
          <p:nvPr/>
        </p:nvSpPr>
        <p:spPr>
          <a:xfrm rot="2700000">
            <a:off x="2411773" y="2418570"/>
            <a:ext cx="1639356" cy="30801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2"/>
                </a:solidFill>
                <a:latin typeface="Inter"/>
                <a:ea typeface="Inter"/>
                <a:cs typeface="Inter"/>
                <a:sym typeface="Inter"/>
              </a:rPr>
              <a:t>Playwright Tests</a:t>
            </a:r>
            <a:endParaRPr sz="800">
              <a:solidFill>
                <a:schemeClr val="dk2"/>
              </a:solidFill>
              <a:latin typeface="Inter"/>
              <a:ea typeface="Inter"/>
              <a:cs typeface="Inter"/>
              <a:sym typeface="Inter"/>
            </a:endParaRPr>
          </a:p>
        </p:txBody>
      </p:sp>
      <p:sp>
        <p:nvSpPr>
          <p:cNvPr id="956" name="Google Shape;956;p52"/>
          <p:cNvSpPr txBox="1"/>
          <p:nvPr/>
        </p:nvSpPr>
        <p:spPr>
          <a:xfrm rot="2700000">
            <a:off x="2871240" y="2118666"/>
            <a:ext cx="1639356" cy="30801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2"/>
                </a:solidFill>
                <a:latin typeface="Inter"/>
                <a:ea typeface="Inter"/>
                <a:cs typeface="Inter"/>
                <a:sym typeface="Inter"/>
              </a:rPr>
              <a:t>PW &amp; Otel</a:t>
            </a:r>
            <a:r>
              <a:rPr lang="en" sz="800">
                <a:solidFill>
                  <a:schemeClr val="dk2"/>
                </a:solidFill>
                <a:latin typeface="Inter"/>
                <a:ea typeface="Inter"/>
                <a:cs typeface="Inter"/>
                <a:sym typeface="Inter"/>
              </a:rPr>
              <a:t> Traces</a:t>
            </a:r>
            <a:endParaRPr sz="800">
              <a:solidFill>
                <a:schemeClr val="dk2"/>
              </a:solidFill>
              <a:latin typeface="Inter"/>
              <a:ea typeface="Inter"/>
              <a:cs typeface="Inter"/>
              <a:sym typeface="Inter"/>
            </a:endParaRPr>
          </a:p>
        </p:txBody>
      </p:sp>
      <p:sp>
        <p:nvSpPr>
          <p:cNvPr id="957" name="Google Shape;957;p52"/>
          <p:cNvSpPr txBox="1"/>
          <p:nvPr/>
        </p:nvSpPr>
        <p:spPr>
          <a:xfrm rot="-2700000">
            <a:off x="4638689" y="2118678"/>
            <a:ext cx="1639356" cy="30801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2"/>
                </a:solidFill>
                <a:latin typeface="Inter"/>
                <a:ea typeface="Inter"/>
                <a:cs typeface="Inter"/>
                <a:sym typeface="Inter"/>
              </a:rPr>
              <a:t>Playwright Monitors</a:t>
            </a:r>
            <a:endParaRPr sz="800">
              <a:solidFill>
                <a:schemeClr val="dk2"/>
              </a:solidFill>
              <a:latin typeface="Inter"/>
              <a:ea typeface="Inter"/>
              <a:cs typeface="Inter"/>
              <a:sym typeface="Inter"/>
            </a:endParaRPr>
          </a:p>
        </p:txBody>
      </p:sp>
      <p:sp>
        <p:nvSpPr>
          <p:cNvPr id="958" name="Google Shape;958;p52"/>
          <p:cNvSpPr txBox="1"/>
          <p:nvPr/>
        </p:nvSpPr>
        <p:spPr>
          <a:xfrm rot="-2700000">
            <a:off x="5092864" y="2362987"/>
            <a:ext cx="1639356" cy="30801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2"/>
                </a:solidFill>
                <a:latin typeface="Inter"/>
                <a:ea typeface="Inter"/>
                <a:cs typeface="Inter"/>
                <a:sym typeface="Inter"/>
              </a:rPr>
              <a:t>PW &amp; Otel</a:t>
            </a:r>
            <a:r>
              <a:rPr lang="en" sz="800">
                <a:solidFill>
                  <a:schemeClr val="dk2"/>
                </a:solidFill>
                <a:latin typeface="Inter"/>
                <a:ea typeface="Inter"/>
                <a:cs typeface="Inter"/>
                <a:sym typeface="Inter"/>
              </a:rPr>
              <a:t> Traces</a:t>
            </a:r>
            <a:endParaRPr sz="800">
              <a:solidFill>
                <a:schemeClr val="dk2"/>
              </a:solidFill>
              <a:latin typeface="Inter"/>
              <a:ea typeface="Inter"/>
              <a:cs typeface="Inter"/>
              <a:sym typeface="Inter"/>
            </a:endParaRPr>
          </a:p>
        </p:txBody>
      </p:sp>
      <p:pic>
        <p:nvPicPr>
          <p:cNvPr id="959" name="Google Shape;959;p52"/>
          <p:cNvPicPr preferRelativeResize="0"/>
          <p:nvPr/>
        </p:nvPicPr>
        <p:blipFill>
          <a:blip r:embed="rId5">
            <a:alphaModFix/>
          </a:blip>
          <a:stretch>
            <a:fillRect/>
          </a:stretch>
        </p:blipFill>
        <p:spPr>
          <a:xfrm>
            <a:off x="5916552" y="2614850"/>
            <a:ext cx="400750" cy="400750"/>
          </a:xfrm>
          <a:prstGeom prst="rect">
            <a:avLst/>
          </a:prstGeom>
          <a:noFill/>
          <a:ln>
            <a:noFill/>
          </a:ln>
        </p:spPr>
      </p:pic>
      <p:cxnSp>
        <p:nvCxnSpPr>
          <p:cNvPr id="960" name="Google Shape;960;p52"/>
          <p:cNvCxnSpPr/>
          <p:nvPr/>
        </p:nvCxnSpPr>
        <p:spPr>
          <a:xfrm rot="6299875">
            <a:off x="4968361" y="1826491"/>
            <a:ext cx="1465316" cy="846036"/>
          </a:xfrm>
          <a:prstGeom prst="straightConnector1">
            <a:avLst/>
          </a:prstGeom>
          <a:noFill/>
          <a:ln cap="flat" cmpd="sng" w="9525">
            <a:solidFill>
              <a:srgbClr val="2D8D22"/>
            </a:solidFill>
            <a:prstDash val="solid"/>
            <a:round/>
            <a:headEnd len="med" w="med" type="triangle"/>
            <a:tailEnd len="med" w="med" type="none"/>
          </a:ln>
        </p:spPr>
      </p:cxnSp>
      <p:cxnSp>
        <p:nvCxnSpPr>
          <p:cNvPr id="961" name="Google Shape;961;p52"/>
          <p:cNvCxnSpPr/>
          <p:nvPr/>
        </p:nvCxnSpPr>
        <p:spPr>
          <a:xfrm rot="6299504">
            <a:off x="5048432" y="1954762"/>
            <a:ext cx="1505337" cy="869322"/>
          </a:xfrm>
          <a:prstGeom prst="straightConnector1">
            <a:avLst/>
          </a:prstGeom>
          <a:noFill/>
          <a:ln cap="flat" cmpd="sng" w="9525">
            <a:solidFill>
              <a:schemeClr val="accent1"/>
            </a:solidFill>
            <a:prstDash val="solid"/>
            <a:round/>
            <a:headEnd len="med" w="med" type="none"/>
            <a:tailEnd len="med" w="med" type="triangle"/>
          </a:ln>
        </p:spPr>
      </p:cxnSp>
      <p:sp>
        <p:nvSpPr>
          <p:cNvPr id="962" name="Google Shape;962;p52"/>
          <p:cNvSpPr txBox="1"/>
          <p:nvPr/>
        </p:nvSpPr>
        <p:spPr>
          <a:xfrm>
            <a:off x="1334150" y="3452150"/>
            <a:ext cx="186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Inter"/>
                <a:ea typeface="Inter"/>
                <a:cs typeface="Inter"/>
                <a:sym typeface="Inter"/>
              </a:rPr>
              <a:t>Alerts</a:t>
            </a:r>
            <a:endParaRPr sz="1800">
              <a:solidFill>
                <a:schemeClr val="dk2"/>
              </a:solidFill>
              <a:latin typeface="Inter"/>
              <a:ea typeface="Inter"/>
              <a:cs typeface="Inter"/>
              <a:sym typeface="Inter"/>
            </a:endParaRPr>
          </a:p>
        </p:txBody>
      </p:sp>
      <p:sp>
        <p:nvSpPr>
          <p:cNvPr id="963" name="Google Shape;963;p52"/>
          <p:cNvSpPr txBox="1"/>
          <p:nvPr/>
        </p:nvSpPr>
        <p:spPr>
          <a:xfrm>
            <a:off x="1334150" y="3756950"/>
            <a:ext cx="2080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Inter"/>
                <a:ea typeface="Inter"/>
                <a:cs typeface="Inter"/>
                <a:sym typeface="Inter"/>
              </a:rPr>
              <a:t>When failures happen alert the right team immediately</a:t>
            </a:r>
            <a:endParaRPr sz="1100">
              <a:solidFill>
                <a:schemeClr val="dk2"/>
              </a:solidFill>
              <a:latin typeface="Inter"/>
              <a:ea typeface="Inter"/>
              <a:cs typeface="Inter"/>
              <a:sym typeface="Inter"/>
            </a:endParaRPr>
          </a:p>
        </p:txBody>
      </p:sp>
      <p:sp>
        <p:nvSpPr>
          <p:cNvPr id="964" name="Google Shape;964;p52"/>
          <p:cNvSpPr txBox="1"/>
          <p:nvPr/>
        </p:nvSpPr>
        <p:spPr>
          <a:xfrm>
            <a:off x="5753750" y="3452150"/>
            <a:ext cx="186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Inter"/>
                <a:ea typeface="Inter"/>
                <a:cs typeface="Inter"/>
                <a:sym typeface="Inter"/>
              </a:rPr>
              <a:t>Status Pages</a:t>
            </a:r>
            <a:endParaRPr sz="1800">
              <a:solidFill>
                <a:schemeClr val="dk2"/>
              </a:solidFill>
              <a:latin typeface="Inter"/>
              <a:ea typeface="Inter"/>
              <a:cs typeface="Inter"/>
              <a:sym typeface="Inter"/>
            </a:endParaRPr>
          </a:p>
        </p:txBody>
      </p:sp>
      <p:sp>
        <p:nvSpPr>
          <p:cNvPr id="965" name="Google Shape;965;p52"/>
          <p:cNvSpPr txBox="1"/>
          <p:nvPr/>
        </p:nvSpPr>
        <p:spPr>
          <a:xfrm>
            <a:off x="5753750" y="3756950"/>
            <a:ext cx="2017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Inter"/>
                <a:ea typeface="Inter"/>
                <a:cs typeface="Inter"/>
                <a:sym typeface="Inter"/>
              </a:rPr>
              <a:t>Communicate outages &amp; performance issues with users &amp; customers</a:t>
            </a:r>
            <a:endParaRPr sz="1100">
              <a:solidFill>
                <a:schemeClr val="dk2"/>
              </a:solidFill>
              <a:latin typeface="Inter"/>
              <a:ea typeface="Inter"/>
              <a:cs typeface="Inter"/>
              <a:sym typeface="Inter"/>
            </a:endParaRPr>
          </a:p>
        </p:txBody>
      </p:sp>
      <p:cxnSp>
        <p:nvCxnSpPr>
          <p:cNvPr id="966" name="Google Shape;966;p52"/>
          <p:cNvCxnSpPr>
            <a:stCxn id="947" idx="2"/>
            <a:endCxn id="963" idx="3"/>
          </p:cNvCxnSpPr>
          <p:nvPr/>
        </p:nvCxnSpPr>
        <p:spPr>
          <a:xfrm rot="5400000">
            <a:off x="3770850" y="3217300"/>
            <a:ext cx="445200" cy="1157100"/>
          </a:xfrm>
          <a:prstGeom prst="curvedConnector2">
            <a:avLst/>
          </a:prstGeom>
          <a:noFill/>
          <a:ln cap="flat" cmpd="sng" w="9525">
            <a:solidFill>
              <a:schemeClr val="accent5"/>
            </a:solidFill>
            <a:prstDash val="solid"/>
            <a:round/>
            <a:headEnd len="med" w="med" type="none"/>
            <a:tailEnd len="med" w="med" type="triangle"/>
          </a:ln>
        </p:spPr>
      </p:cxnSp>
      <p:cxnSp>
        <p:nvCxnSpPr>
          <p:cNvPr id="967" name="Google Shape;967;p52"/>
          <p:cNvCxnSpPr>
            <a:stCxn id="947" idx="2"/>
            <a:endCxn id="965" idx="1"/>
          </p:cNvCxnSpPr>
          <p:nvPr/>
        </p:nvCxnSpPr>
        <p:spPr>
          <a:xfrm flipH="1" rot="-5400000">
            <a:off x="4897800" y="3247450"/>
            <a:ext cx="530100" cy="1181700"/>
          </a:xfrm>
          <a:prstGeom prst="curvedConnector2">
            <a:avLst/>
          </a:prstGeom>
          <a:noFill/>
          <a:ln cap="flat" cmpd="sng" w="9525">
            <a:solidFill>
              <a:schemeClr val="accent5"/>
            </a:solidFill>
            <a:prstDash val="solid"/>
            <a:round/>
            <a:headEnd len="med" w="med" type="none"/>
            <a:tailEnd len="med" w="med" type="triangle"/>
          </a:ln>
        </p:spPr>
      </p:cxnSp>
      <p:grpSp>
        <p:nvGrpSpPr>
          <p:cNvPr id="968" name="Google Shape;968;p52"/>
          <p:cNvGrpSpPr/>
          <p:nvPr/>
        </p:nvGrpSpPr>
        <p:grpSpPr>
          <a:xfrm>
            <a:off x="1393075" y="4240717"/>
            <a:ext cx="1449950" cy="304825"/>
            <a:chOff x="1393075" y="4316917"/>
            <a:chExt cx="1449950" cy="304825"/>
          </a:xfrm>
        </p:grpSpPr>
        <p:pic>
          <p:nvPicPr>
            <p:cNvPr id="969" name="Google Shape;969;p52"/>
            <p:cNvPicPr preferRelativeResize="0"/>
            <p:nvPr/>
          </p:nvPicPr>
          <p:blipFill>
            <a:blip r:embed="rId6">
              <a:alphaModFix/>
            </a:blip>
            <a:stretch>
              <a:fillRect/>
            </a:stretch>
          </p:blipFill>
          <p:spPr>
            <a:xfrm>
              <a:off x="1393075" y="4332869"/>
              <a:ext cx="272924" cy="272922"/>
            </a:xfrm>
            <a:prstGeom prst="rect">
              <a:avLst/>
            </a:prstGeom>
            <a:noFill/>
            <a:ln>
              <a:noFill/>
            </a:ln>
          </p:spPr>
        </p:pic>
        <p:pic>
          <p:nvPicPr>
            <p:cNvPr id="970" name="Google Shape;970;p52"/>
            <p:cNvPicPr preferRelativeResize="0"/>
            <p:nvPr/>
          </p:nvPicPr>
          <p:blipFill rotWithShape="1">
            <a:blip r:embed="rId7">
              <a:alphaModFix/>
            </a:blip>
            <a:srcRect b="15641" l="15641" r="15634" t="15634"/>
            <a:stretch/>
          </p:blipFill>
          <p:spPr>
            <a:xfrm>
              <a:off x="1764154" y="4316917"/>
              <a:ext cx="304825" cy="304825"/>
            </a:xfrm>
            <a:prstGeom prst="rect">
              <a:avLst/>
            </a:prstGeom>
            <a:noFill/>
            <a:ln>
              <a:noFill/>
            </a:ln>
          </p:spPr>
        </p:pic>
        <p:pic>
          <p:nvPicPr>
            <p:cNvPr id="971" name="Google Shape;971;p52"/>
            <p:cNvPicPr preferRelativeResize="0"/>
            <p:nvPr/>
          </p:nvPicPr>
          <p:blipFill>
            <a:blip r:embed="rId8">
              <a:alphaModFix/>
            </a:blip>
            <a:stretch>
              <a:fillRect/>
            </a:stretch>
          </p:blipFill>
          <p:spPr>
            <a:xfrm>
              <a:off x="2538210" y="4316922"/>
              <a:ext cx="304815" cy="304817"/>
            </a:xfrm>
            <a:prstGeom prst="rect">
              <a:avLst/>
            </a:prstGeom>
            <a:noFill/>
            <a:ln>
              <a:noFill/>
            </a:ln>
          </p:spPr>
        </p:pic>
        <p:pic>
          <p:nvPicPr>
            <p:cNvPr id="972" name="Google Shape;972;p52"/>
            <p:cNvPicPr preferRelativeResize="0"/>
            <p:nvPr/>
          </p:nvPicPr>
          <p:blipFill>
            <a:blip r:embed="rId9">
              <a:alphaModFix/>
            </a:blip>
            <a:stretch>
              <a:fillRect/>
            </a:stretch>
          </p:blipFill>
          <p:spPr>
            <a:xfrm>
              <a:off x="2167135" y="4332869"/>
              <a:ext cx="272920" cy="272922"/>
            </a:xfrm>
            <a:prstGeom prst="rect">
              <a:avLst/>
            </a:prstGeom>
            <a:noFill/>
            <a:ln>
              <a:noFill/>
            </a:ln>
          </p:spPr>
        </p:pic>
      </p:grpSp>
      <p:pic>
        <p:nvPicPr>
          <p:cNvPr id="973" name="Google Shape;973;p52"/>
          <p:cNvPicPr preferRelativeResize="0"/>
          <p:nvPr/>
        </p:nvPicPr>
        <p:blipFill rotWithShape="1">
          <a:blip r:embed="rId10">
            <a:alphaModFix/>
          </a:blip>
          <a:srcRect b="24783" l="0" r="0" t="0"/>
          <a:stretch/>
        </p:blipFill>
        <p:spPr>
          <a:xfrm>
            <a:off x="7620100" y="3573250"/>
            <a:ext cx="1075831" cy="728700"/>
          </a:xfrm>
          <a:prstGeom prst="rect">
            <a:avLst/>
          </a:prstGeom>
          <a:noFill/>
          <a:ln>
            <a:noFill/>
          </a:ln>
        </p:spPr>
      </p:pic>
      <p:sp>
        <p:nvSpPr>
          <p:cNvPr id="974" name="Google Shape;974;p52"/>
          <p:cNvSpPr/>
          <p:nvPr/>
        </p:nvSpPr>
        <p:spPr>
          <a:xfrm>
            <a:off x="5854400" y="3340979"/>
            <a:ext cx="462900" cy="18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5" name="Google Shape;975;p52"/>
          <p:cNvSpPr txBox="1"/>
          <p:nvPr/>
        </p:nvSpPr>
        <p:spPr>
          <a:xfrm>
            <a:off x="5895650" y="3286791"/>
            <a:ext cx="400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Inter"/>
                <a:ea typeface="Inter"/>
                <a:cs typeface="Inter"/>
                <a:sym typeface="Inter"/>
              </a:rPr>
              <a:t>New</a:t>
            </a:r>
            <a:endParaRPr sz="700">
              <a:solidFill>
                <a:schemeClr val="lt1"/>
              </a:solidFill>
              <a:latin typeface="Inter"/>
              <a:ea typeface="Inter"/>
              <a:cs typeface="Inter"/>
              <a:sym typeface="Inter"/>
            </a:endParaRPr>
          </a:p>
        </p:txBody>
      </p:sp>
      <p:sp>
        <p:nvSpPr>
          <p:cNvPr id="976" name="Google Shape;976;p52"/>
          <p:cNvSpPr txBox="1"/>
          <p:nvPr/>
        </p:nvSpPr>
        <p:spPr>
          <a:xfrm>
            <a:off x="285650" y="1158125"/>
            <a:ext cx="186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Inter"/>
                <a:ea typeface="Inter"/>
                <a:cs typeface="Inter"/>
                <a:sym typeface="Inter"/>
              </a:rPr>
              <a:t>Tests</a:t>
            </a:r>
            <a:endParaRPr sz="1800">
              <a:solidFill>
                <a:schemeClr val="dk2"/>
              </a:solidFill>
              <a:latin typeface="Inter"/>
              <a:ea typeface="Inter"/>
              <a:cs typeface="Inter"/>
              <a:sym typeface="Inter"/>
            </a:endParaRPr>
          </a:p>
        </p:txBody>
      </p:sp>
      <p:sp>
        <p:nvSpPr>
          <p:cNvPr id="977" name="Google Shape;977;p52"/>
          <p:cNvSpPr txBox="1"/>
          <p:nvPr/>
        </p:nvSpPr>
        <p:spPr>
          <a:xfrm>
            <a:off x="285650" y="1462925"/>
            <a:ext cx="1866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Inter"/>
                <a:ea typeface="Inter"/>
                <a:cs typeface="Inter"/>
                <a:sym typeface="Inter"/>
              </a:rPr>
              <a:t>Run App, API, &amp; Service tests using Playwright</a:t>
            </a:r>
            <a:endParaRPr sz="1100">
              <a:solidFill>
                <a:schemeClr val="dk2"/>
              </a:solidFill>
              <a:latin typeface="Inter"/>
              <a:ea typeface="Inter"/>
              <a:cs typeface="Inter"/>
              <a:sym typeface="Inter"/>
            </a:endParaRPr>
          </a:p>
        </p:txBody>
      </p:sp>
      <p:sp>
        <p:nvSpPr>
          <p:cNvPr id="978" name="Google Shape;978;p52"/>
          <p:cNvSpPr txBox="1"/>
          <p:nvPr/>
        </p:nvSpPr>
        <p:spPr>
          <a:xfrm>
            <a:off x="7068250" y="1135554"/>
            <a:ext cx="186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Inter"/>
                <a:ea typeface="Inter"/>
                <a:cs typeface="Inter"/>
                <a:sym typeface="Inter"/>
              </a:rPr>
              <a:t>Monitors</a:t>
            </a:r>
            <a:endParaRPr sz="1800">
              <a:solidFill>
                <a:schemeClr val="dk2"/>
              </a:solidFill>
              <a:latin typeface="Inter"/>
              <a:ea typeface="Inter"/>
              <a:cs typeface="Inter"/>
              <a:sym typeface="Inter"/>
            </a:endParaRPr>
          </a:p>
        </p:txBody>
      </p:sp>
      <p:sp>
        <p:nvSpPr>
          <p:cNvPr id="979" name="Google Shape;979;p52"/>
          <p:cNvSpPr txBox="1"/>
          <p:nvPr/>
        </p:nvSpPr>
        <p:spPr>
          <a:xfrm>
            <a:off x="7068250" y="1440354"/>
            <a:ext cx="2080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Inter"/>
                <a:ea typeface="Inter"/>
                <a:cs typeface="Inter"/>
                <a:sym typeface="Inter"/>
              </a:rPr>
              <a:t>Monitor all systems in production in real-time</a:t>
            </a:r>
            <a:endParaRPr sz="1100">
              <a:solidFill>
                <a:schemeClr val="dk2"/>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7"/>
          <p:cNvSpPr txBox="1"/>
          <p:nvPr>
            <p:ph type="title"/>
          </p:nvPr>
        </p:nvSpPr>
        <p:spPr>
          <a:xfrm>
            <a:off x="1300050" y="71682"/>
            <a:ext cx="6543900" cy="11670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chemeClr val="dk1"/>
              </a:buClr>
              <a:buSzPts val="990"/>
              <a:buFont typeface="Arial"/>
              <a:buNone/>
            </a:pPr>
            <a:r>
              <a:rPr lang="en" sz="3200">
                <a:latin typeface="Inter Light"/>
                <a:ea typeface="Inter Light"/>
                <a:cs typeface="Inter Light"/>
                <a:sym typeface="Inter Light"/>
              </a:rPr>
              <a:t>To a </a:t>
            </a:r>
            <a:r>
              <a:rPr b="1" lang="en" sz="3200">
                <a:solidFill>
                  <a:schemeClr val="accent1"/>
                </a:solidFill>
                <a:latin typeface="Inter"/>
                <a:ea typeface="Inter"/>
                <a:cs typeface="Inter"/>
                <a:sym typeface="Inter"/>
              </a:rPr>
              <a:t>clear signal</a:t>
            </a:r>
            <a:r>
              <a:rPr lang="en" sz="3200">
                <a:latin typeface="Inter Light"/>
                <a:ea typeface="Inter Light"/>
                <a:cs typeface="Inter Light"/>
                <a:sym typeface="Inter Light"/>
              </a:rPr>
              <a:t> of </a:t>
            </a:r>
            <a:br>
              <a:rPr lang="en" sz="3200">
                <a:latin typeface="Inter Light"/>
                <a:ea typeface="Inter Light"/>
                <a:cs typeface="Inter Light"/>
                <a:sym typeface="Inter Light"/>
              </a:rPr>
            </a:br>
            <a:r>
              <a:rPr lang="en" sz="3200">
                <a:latin typeface="Inter Light"/>
                <a:ea typeface="Inter Light"/>
                <a:cs typeface="Inter Light"/>
                <a:sym typeface="Inter Light"/>
              </a:rPr>
              <a:t>application health</a:t>
            </a:r>
            <a:endParaRPr sz="3200"/>
          </a:p>
        </p:txBody>
      </p:sp>
      <p:cxnSp>
        <p:nvCxnSpPr>
          <p:cNvPr id="146" name="Google Shape;146;p17"/>
          <p:cNvCxnSpPr/>
          <p:nvPr/>
        </p:nvCxnSpPr>
        <p:spPr>
          <a:xfrm flipH="1" rot="10800000">
            <a:off x="-3714025" y="1335350"/>
            <a:ext cx="4666200" cy="1700100"/>
          </a:xfrm>
          <a:prstGeom prst="curvedConnector3">
            <a:avLst>
              <a:gd fmla="val 50000" name="adj1"/>
            </a:avLst>
          </a:prstGeom>
          <a:noFill/>
          <a:ln cap="flat" cmpd="sng" w="19050">
            <a:solidFill>
              <a:schemeClr val="accent6"/>
            </a:solidFill>
            <a:prstDash val="dash"/>
            <a:round/>
            <a:headEnd len="med" w="med" type="none"/>
            <a:tailEnd len="med" w="med" type="none"/>
          </a:ln>
        </p:spPr>
      </p:cxnSp>
      <p:cxnSp>
        <p:nvCxnSpPr>
          <p:cNvPr id="147" name="Google Shape;147;p17"/>
          <p:cNvCxnSpPr/>
          <p:nvPr/>
        </p:nvCxnSpPr>
        <p:spPr>
          <a:xfrm flipH="1" rot="10800000">
            <a:off x="-3714025" y="1868750"/>
            <a:ext cx="4666200" cy="1700100"/>
          </a:xfrm>
          <a:prstGeom prst="curvedConnector3">
            <a:avLst>
              <a:gd fmla="val 50000" name="adj1"/>
            </a:avLst>
          </a:prstGeom>
          <a:noFill/>
          <a:ln cap="flat" cmpd="sng" w="19050">
            <a:solidFill>
              <a:schemeClr val="accent6"/>
            </a:solidFill>
            <a:prstDash val="dash"/>
            <a:round/>
            <a:headEnd len="med" w="med" type="none"/>
            <a:tailEnd len="med" w="med" type="none"/>
          </a:ln>
        </p:spPr>
      </p:cxnSp>
      <p:cxnSp>
        <p:nvCxnSpPr>
          <p:cNvPr id="148" name="Google Shape;148;p17"/>
          <p:cNvCxnSpPr/>
          <p:nvPr/>
        </p:nvCxnSpPr>
        <p:spPr>
          <a:xfrm flipH="1" rot="10800000">
            <a:off x="-3714025" y="2402150"/>
            <a:ext cx="4666200" cy="1700100"/>
          </a:xfrm>
          <a:prstGeom prst="curvedConnector3">
            <a:avLst>
              <a:gd fmla="val 50000" name="adj1"/>
            </a:avLst>
          </a:prstGeom>
          <a:noFill/>
          <a:ln cap="flat" cmpd="sng" w="19050">
            <a:solidFill>
              <a:schemeClr val="accent6"/>
            </a:solidFill>
            <a:prstDash val="dash"/>
            <a:round/>
            <a:headEnd len="med" w="med" type="none"/>
            <a:tailEnd len="med" w="med" type="none"/>
          </a:ln>
        </p:spPr>
      </p:cxnSp>
      <p:cxnSp>
        <p:nvCxnSpPr>
          <p:cNvPr id="149" name="Google Shape;149;p17"/>
          <p:cNvCxnSpPr/>
          <p:nvPr/>
        </p:nvCxnSpPr>
        <p:spPr>
          <a:xfrm flipH="1" rot="10800000">
            <a:off x="-3714025" y="2926953"/>
            <a:ext cx="4666200" cy="1700100"/>
          </a:xfrm>
          <a:prstGeom prst="curvedConnector3">
            <a:avLst>
              <a:gd fmla="val 50000" name="adj1"/>
            </a:avLst>
          </a:prstGeom>
          <a:noFill/>
          <a:ln cap="flat" cmpd="sng" w="19050">
            <a:solidFill>
              <a:schemeClr val="accent6"/>
            </a:solidFill>
            <a:prstDash val="dash"/>
            <a:round/>
            <a:headEnd len="med" w="med" type="none"/>
            <a:tailEnd len="med" w="med" type="none"/>
          </a:ln>
        </p:spPr>
      </p:cxnSp>
      <p:cxnSp>
        <p:nvCxnSpPr>
          <p:cNvPr id="150" name="Google Shape;150;p17"/>
          <p:cNvCxnSpPr/>
          <p:nvPr/>
        </p:nvCxnSpPr>
        <p:spPr>
          <a:xfrm flipH="1" rot="10800000">
            <a:off x="-3714025" y="3460353"/>
            <a:ext cx="4666200" cy="1700100"/>
          </a:xfrm>
          <a:prstGeom prst="curvedConnector3">
            <a:avLst>
              <a:gd fmla="val 50000" name="adj1"/>
            </a:avLst>
          </a:prstGeom>
          <a:noFill/>
          <a:ln cap="flat" cmpd="sng" w="19050">
            <a:solidFill>
              <a:schemeClr val="accent6"/>
            </a:solidFill>
            <a:prstDash val="dash"/>
            <a:round/>
            <a:headEnd len="med" w="med" type="none"/>
            <a:tailEnd len="med" w="med" type="none"/>
          </a:ln>
        </p:spPr>
      </p:cxnSp>
      <p:cxnSp>
        <p:nvCxnSpPr>
          <p:cNvPr id="151" name="Google Shape;151;p17"/>
          <p:cNvCxnSpPr/>
          <p:nvPr/>
        </p:nvCxnSpPr>
        <p:spPr>
          <a:xfrm flipH="1" rot="10800000">
            <a:off x="-3714025" y="3993753"/>
            <a:ext cx="4666200" cy="1700100"/>
          </a:xfrm>
          <a:prstGeom prst="curvedConnector3">
            <a:avLst>
              <a:gd fmla="val 50000" name="adj1"/>
            </a:avLst>
          </a:prstGeom>
          <a:noFill/>
          <a:ln cap="flat" cmpd="sng" w="19050">
            <a:solidFill>
              <a:schemeClr val="accent6"/>
            </a:solidFill>
            <a:prstDash val="dash"/>
            <a:round/>
            <a:headEnd len="med" w="med" type="none"/>
            <a:tailEnd len="med" w="med" type="none"/>
          </a:ln>
        </p:spPr>
      </p:cxnSp>
      <p:cxnSp>
        <p:nvCxnSpPr>
          <p:cNvPr id="152" name="Google Shape;152;p17"/>
          <p:cNvCxnSpPr/>
          <p:nvPr/>
        </p:nvCxnSpPr>
        <p:spPr>
          <a:xfrm rot="10800000">
            <a:off x="934175" y="1335350"/>
            <a:ext cx="4666200" cy="1700100"/>
          </a:xfrm>
          <a:prstGeom prst="curvedConnector3">
            <a:avLst>
              <a:gd fmla="val 50000" name="adj1"/>
            </a:avLst>
          </a:prstGeom>
          <a:noFill/>
          <a:ln cap="flat" cmpd="sng" w="19050">
            <a:solidFill>
              <a:schemeClr val="accent6"/>
            </a:solidFill>
            <a:prstDash val="dash"/>
            <a:round/>
            <a:headEnd len="med" w="med" type="none"/>
            <a:tailEnd len="med" w="med" type="none"/>
          </a:ln>
        </p:spPr>
      </p:cxnSp>
      <p:cxnSp>
        <p:nvCxnSpPr>
          <p:cNvPr id="153" name="Google Shape;153;p17"/>
          <p:cNvCxnSpPr/>
          <p:nvPr/>
        </p:nvCxnSpPr>
        <p:spPr>
          <a:xfrm rot="10800000">
            <a:off x="934175" y="1868750"/>
            <a:ext cx="4666200" cy="1700100"/>
          </a:xfrm>
          <a:prstGeom prst="curvedConnector3">
            <a:avLst>
              <a:gd fmla="val 50000" name="adj1"/>
            </a:avLst>
          </a:prstGeom>
          <a:noFill/>
          <a:ln cap="flat" cmpd="sng" w="19050">
            <a:solidFill>
              <a:schemeClr val="accent6"/>
            </a:solidFill>
            <a:prstDash val="dash"/>
            <a:round/>
            <a:headEnd len="med" w="med" type="none"/>
            <a:tailEnd len="med" w="med" type="none"/>
          </a:ln>
        </p:spPr>
      </p:cxnSp>
      <p:cxnSp>
        <p:nvCxnSpPr>
          <p:cNvPr id="154" name="Google Shape;154;p17"/>
          <p:cNvCxnSpPr/>
          <p:nvPr/>
        </p:nvCxnSpPr>
        <p:spPr>
          <a:xfrm rot="10800000">
            <a:off x="934175" y="2402150"/>
            <a:ext cx="4666200" cy="1700100"/>
          </a:xfrm>
          <a:prstGeom prst="curvedConnector3">
            <a:avLst>
              <a:gd fmla="val 50000" name="adj1"/>
            </a:avLst>
          </a:prstGeom>
          <a:noFill/>
          <a:ln cap="flat" cmpd="sng" w="19050">
            <a:solidFill>
              <a:schemeClr val="accent6"/>
            </a:solidFill>
            <a:prstDash val="dash"/>
            <a:round/>
            <a:headEnd len="med" w="med" type="none"/>
            <a:tailEnd len="med" w="med" type="none"/>
          </a:ln>
        </p:spPr>
      </p:cxnSp>
      <p:cxnSp>
        <p:nvCxnSpPr>
          <p:cNvPr id="155" name="Google Shape;155;p17"/>
          <p:cNvCxnSpPr/>
          <p:nvPr/>
        </p:nvCxnSpPr>
        <p:spPr>
          <a:xfrm rot="10800000">
            <a:off x="934175" y="2926953"/>
            <a:ext cx="4666200" cy="1700100"/>
          </a:xfrm>
          <a:prstGeom prst="curvedConnector3">
            <a:avLst>
              <a:gd fmla="val 50000" name="adj1"/>
            </a:avLst>
          </a:prstGeom>
          <a:noFill/>
          <a:ln cap="flat" cmpd="sng" w="19050">
            <a:solidFill>
              <a:schemeClr val="accent6"/>
            </a:solidFill>
            <a:prstDash val="dash"/>
            <a:round/>
            <a:headEnd len="med" w="med" type="none"/>
            <a:tailEnd len="med" w="med" type="none"/>
          </a:ln>
        </p:spPr>
      </p:cxnSp>
      <p:cxnSp>
        <p:nvCxnSpPr>
          <p:cNvPr id="156" name="Google Shape;156;p17"/>
          <p:cNvCxnSpPr/>
          <p:nvPr/>
        </p:nvCxnSpPr>
        <p:spPr>
          <a:xfrm rot="10800000">
            <a:off x="934175" y="3460353"/>
            <a:ext cx="4666200" cy="1700100"/>
          </a:xfrm>
          <a:prstGeom prst="curvedConnector3">
            <a:avLst>
              <a:gd fmla="val 50000" name="adj1"/>
            </a:avLst>
          </a:prstGeom>
          <a:noFill/>
          <a:ln cap="flat" cmpd="sng" w="19050">
            <a:solidFill>
              <a:schemeClr val="accent6"/>
            </a:solidFill>
            <a:prstDash val="dash"/>
            <a:round/>
            <a:headEnd len="med" w="med" type="none"/>
            <a:tailEnd len="med" w="med" type="none"/>
          </a:ln>
        </p:spPr>
      </p:cxnSp>
      <p:cxnSp>
        <p:nvCxnSpPr>
          <p:cNvPr id="157" name="Google Shape;157;p17"/>
          <p:cNvCxnSpPr/>
          <p:nvPr/>
        </p:nvCxnSpPr>
        <p:spPr>
          <a:xfrm rot="10800000">
            <a:off x="934175" y="3993753"/>
            <a:ext cx="4666200" cy="1700100"/>
          </a:xfrm>
          <a:prstGeom prst="curvedConnector3">
            <a:avLst>
              <a:gd fmla="val 50000" name="adj1"/>
            </a:avLst>
          </a:prstGeom>
          <a:noFill/>
          <a:ln cap="flat" cmpd="sng" w="19050">
            <a:solidFill>
              <a:schemeClr val="accent6"/>
            </a:solidFill>
            <a:prstDash val="dash"/>
            <a:round/>
            <a:headEnd len="med" w="med" type="none"/>
            <a:tailEnd len="med" w="med" type="none"/>
          </a:ln>
        </p:spPr>
      </p:cxnSp>
      <p:cxnSp>
        <p:nvCxnSpPr>
          <p:cNvPr id="158" name="Google Shape;158;p17"/>
          <p:cNvCxnSpPr/>
          <p:nvPr/>
        </p:nvCxnSpPr>
        <p:spPr>
          <a:xfrm flipH="1" rot="10800000">
            <a:off x="5582375" y="1335350"/>
            <a:ext cx="4666200" cy="1700100"/>
          </a:xfrm>
          <a:prstGeom prst="curvedConnector3">
            <a:avLst>
              <a:gd fmla="val 50000" name="adj1"/>
            </a:avLst>
          </a:prstGeom>
          <a:noFill/>
          <a:ln cap="flat" cmpd="sng" w="19050">
            <a:solidFill>
              <a:schemeClr val="accent6"/>
            </a:solidFill>
            <a:prstDash val="dash"/>
            <a:round/>
            <a:headEnd len="med" w="med" type="none"/>
            <a:tailEnd len="med" w="med" type="none"/>
          </a:ln>
        </p:spPr>
      </p:cxnSp>
      <p:cxnSp>
        <p:nvCxnSpPr>
          <p:cNvPr id="159" name="Google Shape;159;p17"/>
          <p:cNvCxnSpPr/>
          <p:nvPr/>
        </p:nvCxnSpPr>
        <p:spPr>
          <a:xfrm flipH="1" rot="10800000">
            <a:off x="5582375" y="1868750"/>
            <a:ext cx="4666200" cy="1700100"/>
          </a:xfrm>
          <a:prstGeom prst="curvedConnector3">
            <a:avLst>
              <a:gd fmla="val 50000" name="adj1"/>
            </a:avLst>
          </a:prstGeom>
          <a:noFill/>
          <a:ln cap="flat" cmpd="sng" w="19050">
            <a:solidFill>
              <a:schemeClr val="accent6"/>
            </a:solidFill>
            <a:prstDash val="dash"/>
            <a:round/>
            <a:headEnd len="med" w="med" type="none"/>
            <a:tailEnd len="med" w="med" type="none"/>
          </a:ln>
        </p:spPr>
      </p:cxnSp>
      <p:cxnSp>
        <p:nvCxnSpPr>
          <p:cNvPr id="160" name="Google Shape;160;p17"/>
          <p:cNvCxnSpPr/>
          <p:nvPr/>
        </p:nvCxnSpPr>
        <p:spPr>
          <a:xfrm flipH="1" rot="10800000">
            <a:off x="5582375" y="2402150"/>
            <a:ext cx="4666200" cy="1700100"/>
          </a:xfrm>
          <a:prstGeom prst="curvedConnector3">
            <a:avLst>
              <a:gd fmla="val 50000" name="adj1"/>
            </a:avLst>
          </a:prstGeom>
          <a:noFill/>
          <a:ln cap="flat" cmpd="sng" w="19050">
            <a:solidFill>
              <a:schemeClr val="accent6"/>
            </a:solidFill>
            <a:prstDash val="dash"/>
            <a:round/>
            <a:headEnd len="med" w="med" type="none"/>
            <a:tailEnd len="med" w="med" type="none"/>
          </a:ln>
        </p:spPr>
      </p:cxnSp>
      <p:cxnSp>
        <p:nvCxnSpPr>
          <p:cNvPr id="161" name="Google Shape;161;p17"/>
          <p:cNvCxnSpPr/>
          <p:nvPr/>
        </p:nvCxnSpPr>
        <p:spPr>
          <a:xfrm flipH="1" rot="10800000">
            <a:off x="5582375" y="2926953"/>
            <a:ext cx="4666200" cy="1700100"/>
          </a:xfrm>
          <a:prstGeom prst="curvedConnector3">
            <a:avLst>
              <a:gd fmla="val 50000" name="adj1"/>
            </a:avLst>
          </a:prstGeom>
          <a:noFill/>
          <a:ln cap="flat" cmpd="sng" w="19050">
            <a:solidFill>
              <a:schemeClr val="accent6"/>
            </a:solidFill>
            <a:prstDash val="dash"/>
            <a:round/>
            <a:headEnd len="med" w="med" type="none"/>
            <a:tailEnd len="med" w="med" type="none"/>
          </a:ln>
        </p:spPr>
      </p:cxnSp>
      <p:cxnSp>
        <p:nvCxnSpPr>
          <p:cNvPr id="162" name="Google Shape;162;p17"/>
          <p:cNvCxnSpPr/>
          <p:nvPr/>
        </p:nvCxnSpPr>
        <p:spPr>
          <a:xfrm flipH="1" rot="10800000">
            <a:off x="5582375" y="3460353"/>
            <a:ext cx="4666200" cy="1700100"/>
          </a:xfrm>
          <a:prstGeom prst="curvedConnector3">
            <a:avLst>
              <a:gd fmla="val 50000" name="adj1"/>
            </a:avLst>
          </a:prstGeom>
          <a:noFill/>
          <a:ln cap="flat" cmpd="sng" w="19050">
            <a:solidFill>
              <a:schemeClr val="accent6"/>
            </a:solidFill>
            <a:prstDash val="dash"/>
            <a:round/>
            <a:headEnd len="med" w="med" type="none"/>
            <a:tailEnd len="med" w="med" type="none"/>
          </a:ln>
        </p:spPr>
      </p:cxnSp>
      <p:cxnSp>
        <p:nvCxnSpPr>
          <p:cNvPr id="163" name="Google Shape;163;p17"/>
          <p:cNvCxnSpPr/>
          <p:nvPr/>
        </p:nvCxnSpPr>
        <p:spPr>
          <a:xfrm flipH="1" rot="10800000">
            <a:off x="5582375" y="3993753"/>
            <a:ext cx="4666200" cy="1700100"/>
          </a:xfrm>
          <a:prstGeom prst="curvedConnector3">
            <a:avLst>
              <a:gd fmla="val 50000" name="adj1"/>
            </a:avLst>
          </a:prstGeom>
          <a:noFill/>
          <a:ln cap="flat" cmpd="sng" w="19050">
            <a:solidFill>
              <a:schemeClr val="accent6"/>
            </a:solidFill>
            <a:prstDash val="dash"/>
            <a:round/>
            <a:headEnd len="med" w="med" type="none"/>
            <a:tailEnd len="med" w="med" type="none"/>
          </a:ln>
        </p:spPr>
      </p:cxnSp>
      <p:sp>
        <p:nvSpPr>
          <p:cNvPr id="164" name="Google Shape;164;p17"/>
          <p:cNvSpPr/>
          <p:nvPr/>
        </p:nvSpPr>
        <p:spPr>
          <a:xfrm>
            <a:off x="2347500" y="1888125"/>
            <a:ext cx="4449000" cy="2980500"/>
          </a:xfrm>
          <a:prstGeom prst="roundRect">
            <a:avLst>
              <a:gd fmla="val 2791"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5" name="Google Shape;165;p17" title="Product Page.png"/>
          <p:cNvPicPr preferRelativeResize="0"/>
          <p:nvPr/>
        </p:nvPicPr>
        <p:blipFill>
          <a:blip r:embed="rId3">
            <a:alphaModFix/>
          </a:blip>
          <a:stretch>
            <a:fillRect/>
          </a:stretch>
        </p:blipFill>
        <p:spPr>
          <a:xfrm>
            <a:off x="2420325" y="1970775"/>
            <a:ext cx="4282148" cy="2782975"/>
          </a:xfrm>
          <a:prstGeom prst="rect">
            <a:avLst/>
          </a:prstGeom>
          <a:noFill/>
          <a:ln>
            <a:noFill/>
          </a:ln>
        </p:spPr>
      </p:pic>
      <p:sp>
        <p:nvSpPr>
          <p:cNvPr id="166" name="Google Shape;166;p17"/>
          <p:cNvSpPr/>
          <p:nvPr/>
        </p:nvSpPr>
        <p:spPr>
          <a:xfrm>
            <a:off x="4354975" y="2105150"/>
            <a:ext cx="506400" cy="216900"/>
          </a:xfrm>
          <a:prstGeom prst="roundRect">
            <a:avLst>
              <a:gd fmla="val 16667" name="adj"/>
            </a:avLst>
          </a:prstGeom>
          <a:solidFill>
            <a:srgbClr val="F4F4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 name="Google Shape;167;p17"/>
          <p:cNvSpPr/>
          <p:nvPr/>
        </p:nvSpPr>
        <p:spPr>
          <a:xfrm rot="1803076">
            <a:off x="5606371" y="2523884"/>
            <a:ext cx="180920" cy="72710"/>
          </a:xfrm>
          <a:prstGeom prst="triangle">
            <a:avLst>
              <a:gd fmla="val 49424" name="adj"/>
            </a:avLst>
          </a:prstGeom>
          <a:solidFill>
            <a:srgbClr val="F4F4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p17"/>
          <p:cNvSpPr/>
          <p:nvPr/>
        </p:nvSpPr>
        <p:spPr>
          <a:xfrm>
            <a:off x="6002813" y="1577975"/>
            <a:ext cx="1416900" cy="479400"/>
          </a:xfrm>
          <a:prstGeom prst="roundRect">
            <a:avLst>
              <a:gd fmla="val 16667" name="adj"/>
            </a:avLst>
          </a:prstGeom>
          <a:solidFill>
            <a:srgbClr val="F4F4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 name="Google Shape;169;p17"/>
          <p:cNvSpPr txBox="1"/>
          <p:nvPr/>
        </p:nvSpPr>
        <p:spPr>
          <a:xfrm>
            <a:off x="6314017" y="1604850"/>
            <a:ext cx="1056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accent5"/>
                </a:solidFill>
                <a:latin typeface="Roboto Mono"/>
                <a:ea typeface="Roboto Mono"/>
                <a:cs typeface="Roboto Mono"/>
                <a:sym typeface="Roboto Mono"/>
              </a:rPr>
              <a:t>3rd Party Cart Unavailable</a:t>
            </a:r>
            <a:endParaRPr b="1" sz="800">
              <a:solidFill>
                <a:schemeClr val="accent5"/>
              </a:solidFill>
              <a:latin typeface="Roboto Mono"/>
              <a:ea typeface="Roboto Mono"/>
              <a:cs typeface="Roboto Mono"/>
              <a:sym typeface="Roboto Mono"/>
            </a:endParaRPr>
          </a:p>
        </p:txBody>
      </p:sp>
      <p:pic>
        <p:nvPicPr>
          <p:cNvPr id="170" name="Google Shape;170;p17"/>
          <p:cNvPicPr preferRelativeResize="0"/>
          <p:nvPr/>
        </p:nvPicPr>
        <p:blipFill>
          <a:blip r:embed="rId4">
            <a:alphaModFix/>
          </a:blip>
          <a:stretch>
            <a:fillRect/>
          </a:stretch>
        </p:blipFill>
        <p:spPr>
          <a:xfrm>
            <a:off x="6059426" y="1692194"/>
            <a:ext cx="303450" cy="256412"/>
          </a:xfrm>
          <a:prstGeom prst="rect">
            <a:avLst/>
          </a:prstGeom>
          <a:noFill/>
          <a:ln>
            <a:noFill/>
          </a:ln>
        </p:spPr>
      </p:pic>
      <p:pic>
        <p:nvPicPr>
          <p:cNvPr id="171" name="Google Shape;171;p17"/>
          <p:cNvPicPr preferRelativeResize="0"/>
          <p:nvPr/>
        </p:nvPicPr>
        <p:blipFill>
          <a:blip r:embed="rId5">
            <a:alphaModFix/>
          </a:blip>
          <a:stretch>
            <a:fillRect/>
          </a:stretch>
        </p:blipFill>
        <p:spPr>
          <a:xfrm>
            <a:off x="2133328" y="1692190"/>
            <a:ext cx="506400" cy="50641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983" name="Shape 983"/>
        <p:cNvGrpSpPr/>
        <p:nvPr/>
      </p:nvGrpSpPr>
      <p:grpSpPr>
        <a:xfrm>
          <a:off x="0" y="0"/>
          <a:ext cx="0" cy="0"/>
          <a:chOff x="0" y="0"/>
          <a:chExt cx="0" cy="0"/>
        </a:xfrm>
      </p:grpSpPr>
      <p:sp>
        <p:nvSpPr>
          <p:cNvPr id="984" name="Google Shape;984;p53"/>
          <p:cNvSpPr txBox="1"/>
          <p:nvPr>
            <p:ph type="title"/>
          </p:nvPr>
        </p:nvSpPr>
        <p:spPr>
          <a:xfrm>
            <a:off x="330048" y="274639"/>
            <a:ext cx="8517300" cy="493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0" lang="en" sz="3200">
                <a:solidFill>
                  <a:schemeClr val="lt2"/>
                </a:solidFill>
              </a:rPr>
              <a:t>The Application Reliability Platform</a:t>
            </a:r>
            <a:endParaRPr b="0" sz="3200">
              <a:solidFill>
                <a:schemeClr val="lt2"/>
              </a:solidFill>
            </a:endParaRPr>
          </a:p>
        </p:txBody>
      </p:sp>
      <p:sp>
        <p:nvSpPr>
          <p:cNvPr id="985" name="Google Shape;985;p53"/>
          <p:cNvSpPr/>
          <p:nvPr/>
        </p:nvSpPr>
        <p:spPr>
          <a:xfrm>
            <a:off x="1166550" y="1115475"/>
            <a:ext cx="1949700" cy="411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Inter"/>
                <a:ea typeface="Inter"/>
                <a:cs typeface="Inter"/>
                <a:sym typeface="Inter"/>
              </a:rPr>
              <a:t>Testing</a:t>
            </a:r>
            <a:endParaRPr b="1" sz="1200">
              <a:solidFill>
                <a:schemeClr val="lt1"/>
              </a:solidFill>
              <a:latin typeface="Inter"/>
              <a:ea typeface="Inter"/>
              <a:cs typeface="Inter"/>
              <a:sym typeface="Inter"/>
            </a:endParaRPr>
          </a:p>
        </p:txBody>
      </p:sp>
      <p:sp>
        <p:nvSpPr>
          <p:cNvPr id="986" name="Google Shape;986;p53"/>
          <p:cNvSpPr/>
          <p:nvPr/>
        </p:nvSpPr>
        <p:spPr>
          <a:xfrm>
            <a:off x="3116363" y="1115475"/>
            <a:ext cx="1949700" cy="411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Inter"/>
                <a:ea typeface="Inter"/>
                <a:cs typeface="Inter"/>
                <a:sym typeface="Inter"/>
              </a:rPr>
              <a:t>Monitoring</a:t>
            </a:r>
            <a:endParaRPr b="1" sz="1200">
              <a:solidFill>
                <a:schemeClr val="lt1"/>
              </a:solidFill>
              <a:latin typeface="Inter"/>
              <a:ea typeface="Inter"/>
              <a:cs typeface="Inter"/>
              <a:sym typeface="Inter"/>
            </a:endParaRPr>
          </a:p>
        </p:txBody>
      </p:sp>
      <p:sp>
        <p:nvSpPr>
          <p:cNvPr id="987" name="Google Shape;987;p53"/>
          <p:cNvSpPr/>
          <p:nvPr/>
        </p:nvSpPr>
        <p:spPr>
          <a:xfrm>
            <a:off x="5066175" y="1115475"/>
            <a:ext cx="1949700" cy="411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Inter"/>
                <a:ea typeface="Inter"/>
                <a:cs typeface="Inter"/>
                <a:sym typeface="Inter"/>
              </a:rPr>
              <a:t>Observability</a:t>
            </a:r>
            <a:endParaRPr b="1" sz="1200">
              <a:solidFill>
                <a:schemeClr val="lt1"/>
              </a:solidFill>
              <a:latin typeface="Inter"/>
              <a:ea typeface="Inter"/>
              <a:cs typeface="Inter"/>
              <a:sym typeface="Inter"/>
            </a:endParaRPr>
          </a:p>
        </p:txBody>
      </p:sp>
      <p:sp>
        <p:nvSpPr>
          <p:cNvPr id="988" name="Google Shape;988;p53"/>
          <p:cNvSpPr/>
          <p:nvPr/>
        </p:nvSpPr>
        <p:spPr>
          <a:xfrm>
            <a:off x="7015988" y="1115475"/>
            <a:ext cx="1949700" cy="411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Inter"/>
                <a:ea typeface="Inter"/>
                <a:cs typeface="Inter"/>
                <a:sym typeface="Inter"/>
              </a:rPr>
              <a:t>Incident Management</a:t>
            </a:r>
            <a:endParaRPr b="1" sz="1200">
              <a:solidFill>
                <a:schemeClr val="lt1"/>
              </a:solidFill>
              <a:latin typeface="Inter"/>
              <a:ea typeface="Inter"/>
              <a:cs typeface="Inter"/>
              <a:sym typeface="Inter"/>
            </a:endParaRPr>
          </a:p>
        </p:txBody>
      </p:sp>
      <p:sp>
        <p:nvSpPr>
          <p:cNvPr id="989" name="Google Shape;989;p53"/>
          <p:cNvSpPr txBox="1"/>
          <p:nvPr/>
        </p:nvSpPr>
        <p:spPr>
          <a:xfrm>
            <a:off x="85625" y="2418700"/>
            <a:ext cx="1423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Inter"/>
                <a:ea typeface="Inter"/>
                <a:cs typeface="Inter"/>
                <a:sym typeface="Inter"/>
              </a:rPr>
              <a:t>Depth of Capabilities</a:t>
            </a:r>
            <a:endParaRPr sz="1500">
              <a:solidFill>
                <a:schemeClr val="lt1"/>
              </a:solidFill>
              <a:latin typeface="Inter"/>
              <a:ea typeface="Inter"/>
              <a:cs typeface="Inter"/>
              <a:sym typeface="Inter"/>
            </a:endParaRPr>
          </a:p>
        </p:txBody>
      </p:sp>
      <p:cxnSp>
        <p:nvCxnSpPr>
          <p:cNvPr id="990" name="Google Shape;990;p53"/>
          <p:cNvCxnSpPr/>
          <p:nvPr/>
        </p:nvCxnSpPr>
        <p:spPr>
          <a:xfrm flipH="1" rot="10800000">
            <a:off x="1380600" y="3189175"/>
            <a:ext cx="1584000" cy="10800"/>
          </a:xfrm>
          <a:prstGeom prst="straightConnector1">
            <a:avLst/>
          </a:prstGeom>
          <a:noFill/>
          <a:ln cap="flat" cmpd="sng" w="9525">
            <a:solidFill>
              <a:schemeClr val="dk2"/>
            </a:solidFill>
            <a:prstDash val="solid"/>
            <a:round/>
            <a:headEnd len="med" w="med" type="none"/>
            <a:tailEnd len="med" w="med" type="none"/>
          </a:ln>
        </p:spPr>
      </p:cxnSp>
      <p:cxnSp>
        <p:nvCxnSpPr>
          <p:cNvPr id="991" name="Google Shape;991;p53"/>
          <p:cNvCxnSpPr/>
          <p:nvPr/>
        </p:nvCxnSpPr>
        <p:spPr>
          <a:xfrm>
            <a:off x="2975225" y="3210675"/>
            <a:ext cx="1155900" cy="963300"/>
          </a:xfrm>
          <a:prstGeom prst="straightConnector1">
            <a:avLst/>
          </a:prstGeom>
          <a:noFill/>
          <a:ln cap="flat" cmpd="sng" w="9525">
            <a:solidFill>
              <a:schemeClr val="dk2"/>
            </a:solidFill>
            <a:prstDash val="solid"/>
            <a:round/>
            <a:headEnd len="med" w="med" type="none"/>
            <a:tailEnd len="med" w="med" type="none"/>
          </a:ln>
        </p:spPr>
      </p:cxnSp>
      <p:cxnSp>
        <p:nvCxnSpPr>
          <p:cNvPr id="992" name="Google Shape;992;p53"/>
          <p:cNvCxnSpPr/>
          <p:nvPr/>
        </p:nvCxnSpPr>
        <p:spPr>
          <a:xfrm flipH="1">
            <a:off x="4152375" y="2322400"/>
            <a:ext cx="1883700" cy="1872900"/>
          </a:xfrm>
          <a:prstGeom prst="straightConnector1">
            <a:avLst/>
          </a:prstGeom>
          <a:noFill/>
          <a:ln cap="flat" cmpd="sng" w="9525">
            <a:solidFill>
              <a:schemeClr val="dk2"/>
            </a:solidFill>
            <a:prstDash val="solid"/>
            <a:round/>
            <a:headEnd len="med" w="med" type="none"/>
            <a:tailEnd len="med" w="med" type="none"/>
          </a:ln>
        </p:spPr>
      </p:cxnSp>
      <p:cxnSp>
        <p:nvCxnSpPr>
          <p:cNvPr id="993" name="Google Shape;993;p53"/>
          <p:cNvCxnSpPr/>
          <p:nvPr/>
        </p:nvCxnSpPr>
        <p:spPr>
          <a:xfrm>
            <a:off x="6014675" y="2322400"/>
            <a:ext cx="2001300" cy="759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594"/>
            </a:gs>
            <a:gs pos="100000">
              <a:srgbClr val="020810"/>
            </a:gs>
          </a:gsLst>
          <a:lin ang="5400012" scaled="0"/>
        </a:gradFill>
      </p:bgPr>
    </p:bg>
    <p:spTree>
      <p:nvGrpSpPr>
        <p:cNvPr id="176" name="Shape 176"/>
        <p:cNvGrpSpPr/>
        <p:nvPr/>
      </p:nvGrpSpPr>
      <p:grpSpPr>
        <a:xfrm>
          <a:off x="0" y="0"/>
          <a:ext cx="0" cy="0"/>
          <a:chOff x="0" y="0"/>
          <a:chExt cx="0" cy="0"/>
        </a:xfrm>
      </p:grpSpPr>
      <p:sp>
        <p:nvSpPr>
          <p:cNvPr id="177" name="Google Shape;177;p18"/>
          <p:cNvSpPr txBox="1"/>
          <p:nvPr>
            <p:ph type="title"/>
          </p:nvPr>
        </p:nvSpPr>
        <p:spPr>
          <a:xfrm>
            <a:off x="487775" y="818025"/>
            <a:ext cx="7123500" cy="11670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990"/>
              <a:buFont typeface="Arial"/>
              <a:buNone/>
            </a:pPr>
            <a:r>
              <a:rPr b="0" lang="en" sz="3200">
                <a:solidFill>
                  <a:schemeClr val="lt1"/>
                </a:solidFill>
                <a:latin typeface="Inter Light"/>
                <a:ea typeface="Inter Light"/>
                <a:cs typeface="Inter Light"/>
                <a:sym typeface="Inter Light"/>
              </a:rPr>
              <a:t>Traditional monitoring tools were </a:t>
            </a:r>
            <a:br>
              <a:rPr b="0" lang="en" sz="3200">
                <a:solidFill>
                  <a:schemeClr val="dk2"/>
                </a:solidFill>
                <a:latin typeface="Inter Light"/>
                <a:ea typeface="Inter Light"/>
                <a:cs typeface="Inter Light"/>
                <a:sym typeface="Inter Light"/>
              </a:rPr>
            </a:br>
            <a:r>
              <a:rPr lang="en" sz="3200">
                <a:solidFill>
                  <a:schemeClr val="accent5"/>
                </a:solidFill>
              </a:rPr>
              <a:t>not built for</a:t>
            </a:r>
            <a:r>
              <a:rPr lang="en" sz="3200">
                <a:solidFill>
                  <a:schemeClr val="accent5"/>
                </a:solidFill>
              </a:rPr>
              <a:t> modern development</a:t>
            </a:r>
            <a:endParaRPr sz="3200">
              <a:solidFill>
                <a:schemeClr val="accent5"/>
              </a:solidFill>
            </a:endParaRPr>
          </a:p>
        </p:txBody>
      </p:sp>
      <p:pic>
        <p:nvPicPr>
          <p:cNvPr id="178" name="Google Shape;178;p18"/>
          <p:cNvPicPr preferRelativeResize="0"/>
          <p:nvPr/>
        </p:nvPicPr>
        <p:blipFill>
          <a:blip r:embed="rId3">
            <a:alphaModFix/>
          </a:blip>
          <a:stretch>
            <a:fillRect/>
          </a:stretch>
        </p:blipFill>
        <p:spPr>
          <a:xfrm>
            <a:off x="8234859" y="234875"/>
            <a:ext cx="457200" cy="457200"/>
          </a:xfrm>
          <a:prstGeom prst="rect">
            <a:avLst/>
          </a:prstGeom>
          <a:noFill/>
          <a:ln>
            <a:noFill/>
          </a:ln>
        </p:spPr>
      </p:pic>
      <p:pic>
        <p:nvPicPr>
          <p:cNvPr id="179" name="Google Shape;179;p18"/>
          <p:cNvPicPr preferRelativeResize="0"/>
          <p:nvPr/>
        </p:nvPicPr>
        <p:blipFill>
          <a:blip r:embed="rId4">
            <a:alphaModFix/>
          </a:blip>
          <a:stretch>
            <a:fillRect/>
          </a:stretch>
        </p:blipFill>
        <p:spPr>
          <a:xfrm flipH="1" rot="10800000">
            <a:off x="4116725" y="470350"/>
            <a:ext cx="3888374" cy="8300"/>
          </a:xfrm>
          <a:prstGeom prst="rect">
            <a:avLst/>
          </a:prstGeom>
          <a:noFill/>
          <a:ln>
            <a:noFill/>
          </a:ln>
        </p:spPr>
      </p:pic>
      <p:pic>
        <p:nvPicPr>
          <p:cNvPr id="180" name="Google Shape;180;p18"/>
          <p:cNvPicPr preferRelativeResize="0"/>
          <p:nvPr/>
        </p:nvPicPr>
        <p:blipFill rotWithShape="1">
          <a:blip r:embed="rId5">
            <a:alphaModFix/>
          </a:blip>
          <a:srcRect b="0" l="14083" r="9830" t="0"/>
          <a:stretch/>
        </p:blipFill>
        <p:spPr>
          <a:xfrm>
            <a:off x="0" y="4433250"/>
            <a:ext cx="9144000" cy="1294440"/>
          </a:xfrm>
          <a:prstGeom prst="rect">
            <a:avLst/>
          </a:prstGeom>
          <a:noFill/>
          <a:ln>
            <a:noFill/>
          </a:ln>
        </p:spPr>
      </p:pic>
      <p:sp>
        <p:nvSpPr>
          <p:cNvPr id="181" name="Google Shape;181;p18"/>
          <p:cNvSpPr txBox="1"/>
          <p:nvPr/>
        </p:nvSpPr>
        <p:spPr>
          <a:xfrm>
            <a:off x="5867675" y="2705600"/>
            <a:ext cx="2589300" cy="616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000">
                <a:solidFill>
                  <a:schemeClr val="accent5"/>
                </a:solidFill>
                <a:latin typeface="Inter"/>
                <a:ea typeface="Inter"/>
                <a:cs typeface="Inter"/>
                <a:sym typeface="Inter"/>
              </a:rPr>
              <a:t>Too Manual</a:t>
            </a:r>
            <a:endParaRPr b="1" sz="2000">
              <a:solidFill>
                <a:schemeClr val="accent5"/>
              </a:solidFill>
              <a:latin typeface="Inter"/>
              <a:ea typeface="Inter"/>
              <a:cs typeface="Inter"/>
              <a:sym typeface="Inter"/>
            </a:endParaRPr>
          </a:p>
        </p:txBody>
      </p:sp>
      <p:sp>
        <p:nvSpPr>
          <p:cNvPr id="182" name="Google Shape;182;p18"/>
          <p:cNvSpPr txBox="1"/>
          <p:nvPr/>
        </p:nvSpPr>
        <p:spPr>
          <a:xfrm>
            <a:off x="487775" y="2705600"/>
            <a:ext cx="2589300" cy="616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000">
                <a:solidFill>
                  <a:schemeClr val="accent5"/>
                </a:solidFill>
                <a:latin typeface="Inter"/>
                <a:ea typeface="Inter"/>
                <a:cs typeface="Inter"/>
                <a:sym typeface="Inter"/>
              </a:rPr>
              <a:t>Too Noisy</a:t>
            </a:r>
            <a:endParaRPr b="1" sz="2000">
              <a:solidFill>
                <a:schemeClr val="accent5"/>
              </a:solidFill>
              <a:latin typeface="Inter"/>
              <a:ea typeface="Inter"/>
              <a:cs typeface="Inter"/>
              <a:sym typeface="Inter"/>
            </a:endParaRPr>
          </a:p>
        </p:txBody>
      </p:sp>
      <p:sp>
        <p:nvSpPr>
          <p:cNvPr id="183" name="Google Shape;183;p18"/>
          <p:cNvSpPr txBox="1"/>
          <p:nvPr/>
        </p:nvSpPr>
        <p:spPr>
          <a:xfrm>
            <a:off x="5867675" y="3086400"/>
            <a:ext cx="2589300" cy="6861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84791"/>
              <a:buNone/>
            </a:pPr>
            <a:r>
              <a:rPr lang="en" sz="1200">
                <a:solidFill>
                  <a:schemeClr val="lt1"/>
                </a:solidFill>
                <a:latin typeface="Inter"/>
                <a:ea typeface="Inter"/>
                <a:cs typeface="Inter"/>
                <a:sym typeface="Inter"/>
              </a:rPr>
              <a:t>Creating new monitors and updating old ones each time an app or service is changed is slow.</a:t>
            </a:r>
            <a:endParaRPr sz="1200">
              <a:solidFill>
                <a:schemeClr val="lt1"/>
              </a:solidFill>
              <a:latin typeface="Inter"/>
              <a:ea typeface="Inter"/>
              <a:cs typeface="Inter"/>
              <a:sym typeface="Inter"/>
            </a:endParaRPr>
          </a:p>
        </p:txBody>
      </p:sp>
      <p:sp>
        <p:nvSpPr>
          <p:cNvPr id="184" name="Google Shape;184;p18"/>
          <p:cNvSpPr txBox="1"/>
          <p:nvPr/>
        </p:nvSpPr>
        <p:spPr>
          <a:xfrm>
            <a:off x="487775" y="3086600"/>
            <a:ext cx="2788800" cy="6861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84791"/>
              <a:buNone/>
            </a:pPr>
            <a:r>
              <a:rPr lang="en" sz="1200">
                <a:solidFill>
                  <a:schemeClr val="lt1"/>
                </a:solidFill>
                <a:latin typeface="Inter"/>
                <a:ea typeface="Inter"/>
                <a:cs typeface="Inter"/>
                <a:sym typeface="Inter"/>
              </a:rPr>
              <a:t>There is no clear signal between user experience and system metrics correlated through o11y tools.</a:t>
            </a:r>
            <a:endParaRPr sz="1200">
              <a:solidFill>
                <a:schemeClr val="lt1"/>
              </a:solidFill>
              <a:latin typeface="Inter"/>
              <a:ea typeface="Inter"/>
              <a:cs typeface="Inter"/>
              <a:sym typeface="Inter"/>
            </a:endParaRPr>
          </a:p>
        </p:txBody>
      </p:sp>
      <p:sp>
        <p:nvSpPr>
          <p:cNvPr id="185" name="Google Shape;185;p18"/>
          <p:cNvSpPr txBox="1"/>
          <p:nvPr/>
        </p:nvSpPr>
        <p:spPr>
          <a:xfrm>
            <a:off x="3277475" y="2705600"/>
            <a:ext cx="2589300" cy="616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000">
                <a:solidFill>
                  <a:schemeClr val="accent5"/>
                </a:solidFill>
                <a:latin typeface="Inter"/>
                <a:ea typeface="Inter"/>
                <a:cs typeface="Inter"/>
                <a:sym typeface="Inter"/>
              </a:rPr>
              <a:t>Too Siloed</a:t>
            </a:r>
            <a:endParaRPr b="1" sz="2000">
              <a:solidFill>
                <a:schemeClr val="accent5"/>
              </a:solidFill>
              <a:latin typeface="Inter"/>
              <a:ea typeface="Inter"/>
              <a:cs typeface="Inter"/>
              <a:sym typeface="Inter"/>
            </a:endParaRPr>
          </a:p>
        </p:txBody>
      </p:sp>
      <p:sp>
        <p:nvSpPr>
          <p:cNvPr id="186" name="Google Shape;186;p18"/>
          <p:cNvSpPr txBox="1"/>
          <p:nvPr/>
        </p:nvSpPr>
        <p:spPr>
          <a:xfrm>
            <a:off x="3277475" y="3086600"/>
            <a:ext cx="2589300" cy="6861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84791"/>
              <a:buNone/>
            </a:pPr>
            <a:r>
              <a:rPr lang="en" sz="1200">
                <a:solidFill>
                  <a:schemeClr val="lt1"/>
                </a:solidFill>
                <a:latin typeface="Inter"/>
                <a:ea typeface="Inter"/>
                <a:cs typeface="Inter"/>
                <a:sym typeface="Inter"/>
              </a:rPr>
              <a:t>Central teams are alerted and need to track down developers who made the breaking change.</a:t>
            </a:r>
            <a:endParaRPr sz="1200">
              <a:solidFill>
                <a:schemeClr val="lt1"/>
              </a:solidFill>
              <a:latin typeface="Inter"/>
              <a:ea typeface="Inter"/>
              <a:cs typeface="Inter"/>
              <a:sym typeface="Inter"/>
            </a:endParaRPr>
          </a:p>
        </p:txBody>
      </p:sp>
      <p:pic>
        <p:nvPicPr>
          <p:cNvPr id="187" name="Google Shape;187;p18" title="flip-horizontal-2.png"/>
          <p:cNvPicPr preferRelativeResize="0"/>
          <p:nvPr/>
        </p:nvPicPr>
        <p:blipFill>
          <a:blip r:embed="rId6">
            <a:alphaModFix/>
          </a:blip>
          <a:stretch>
            <a:fillRect/>
          </a:stretch>
        </p:blipFill>
        <p:spPr>
          <a:xfrm>
            <a:off x="3350609" y="2258700"/>
            <a:ext cx="489672" cy="489672"/>
          </a:xfrm>
          <a:prstGeom prst="rect">
            <a:avLst/>
          </a:prstGeom>
          <a:noFill/>
          <a:ln>
            <a:noFill/>
          </a:ln>
        </p:spPr>
      </p:pic>
      <p:pic>
        <p:nvPicPr>
          <p:cNvPr id="188" name="Google Shape;188;p18" title="hand-platter.png"/>
          <p:cNvPicPr preferRelativeResize="0"/>
          <p:nvPr/>
        </p:nvPicPr>
        <p:blipFill>
          <a:blip r:embed="rId7">
            <a:alphaModFix/>
          </a:blip>
          <a:stretch>
            <a:fillRect/>
          </a:stretch>
        </p:blipFill>
        <p:spPr>
          <a:xfrm>
            <a:off x="5867678" y="2258700"/>
            <a:ext cx="489672" cy="489672"/>
          </a:xfrm>
          <a:prstGeom prst="rect">
            <a:avLst/>
          </a:prstGeom>
          <a:noFill/>
          <a:ln>
            <a:noFill/>
          </a:ln>
        </p:spPr>
      </p:pic>
      <p:pic>
        <p:nvPicPr>
          <p:cNvPr id="189" name="Google Shape;189;p18" title="vibrate-off.png"/>
          <p:cNvPicPr preferRelativeResize="0"/>
          <p:nvPr/>
        </p:nvPicPr>
        <p:blipFill>
          <a:blip r:embed="rId8">
            <a:alphaModFix/>
          </a:blip>
          <a:stretch>
            <a:fillRect/>
          </a:stretch>
        </p:blipFill>
        <p:spPr>
          <a:xfrm>
            <a:off x="522800" y="2258700"/>
            <a:ext cx="489672" cy="4896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594"/>
            </a:gs>
            <a:gs pos="100000">
              <a:srgbClr val="020810"/>
            </a:gs>
          </a:gsLst>
          <a:lin ang="5400012" scaled="0"/>
        </a:gradFill>
      </p:bgPr>
    </p:bg>
    <p:spTree>
      <p:nvGrpSpPr>
        <p:cNvPr id="194" name="Shape 194"/>
        <p:cNvGrpSpPr/>
        <p:nvPr/>
      </p:nvGrpSpPr>
      <p:grpSpPr>
        <a:xfrm>
          <a:off x="0" y="0"/>
          <a:ext cx="0" cy="0"/>
          <a:chOff x="0" y="0"/>
          <a:chExt cx="0" cy="0"/>
        </a:xfrm>
      </p:grpSpPr>
      <p:pic>
        <p:nvPicPr>
          <p:cNvPr id="195" name="Google Shape;195;p19"/>
          <p:cNvPicPr preferRelativeResize="0"/>
          <p:nvPr/>
        </p:nvPicPr>
        <p:blipFill>
          <a:blip r:embed="rId3">
            <a:alphaModFix/>
          </a:blip>
          <a:stretch>
            <a:fillRect/>
          </a:stretch>
        </p:blipFill>
        <p:spPr>
          <a:xfrm>
            <a:off x="8234859" y="234875"/>
            <a:ext cx="457200" cy="457200"/>
          </a:xfrm>
          <a:prstGeom prst="rect">
            <a:avLst/>
          </a:prstGeom>
          <a:noFill/>
          <a:ln>
            <a:noFill/>
          </a:ln>
        </p:spPr>
      </p:pic>
      <p:pic>
        <p:nvPicPr>
          <p:cNvPr id="196" name="Google Shape;196;p19"/>
          <p:cNvPicPr preferRelativeResize="0"/>
          <p:nvPr/>
        </p:nvPicPr>
        <p:blipFill>
          <a:blip r:embed="rId4">
            <a:alphaModFix/>
          </a:blip>
          <a:stretch>
            <a:fillRect/>
          </a:stretch>
        </p:blipFill>
        <p:spPr>
          <a:xfrm flipH="1" rot="10800000">
            <a:off x="4116725" y="470350"/>
            <a:ext cx="3888374" cy="8300"/>
          </a:xfrm>
          <a:prstGeom prst="rect">
            <a:avLst/>
          </a:prstGeom>
          <a:noFill/>
          <a:ln>
            <a:noFill/>
          </a:ln>
        </p:spPr>
      </p:pic>
      <p:pic>
        <p:nvPicPr>
          <p:cNvPr id="197" name="Google Shape;197;p19"/>
          <p:cNvPicPr preferRelativeResize="0"/>
          <p:nvPr/>
        </p:nvPicPr>
        <p:blipFill rotWithShape="1">
          <a:blip r:embed="rId5">
            <a:alphaModFix/>
          </a:blip>
          <a:srcRect b="0" l="14083" r="9830" t="0"/>
          <a:stretch/>
        </p:blipFill>
        <p:spPr>
          <a:xfrm>
            <a:off x="0" y="4661850"/>
            <a:ext cx="9144000" cy="1294440"/>
          </a:xfrm>
          <a:prstGeom prst="rect">
            <a:avLst/>
          </a:prstGeom>
          <a:noFill/>
          <a:ln>
            <a:noFill/>
          </a:ln>
        </p:spPr>
      </p:pic>
      <p:sp>
        <p:nvSpPr>
          <p:cNvPr id="198" name="Google Shape;198;p19"/>
          <p:cNvSpPr/>
          <p:nvPr/>
        </p:nvSpPr>
        <p:spPr>
          <a:xfrm>
            <a:off x="620725" y="2583250"/>
            <a:ext cx="2531700" cy="1729200"/>
          </a:xfrm>
          <a:prstGeom prst="roundRect">
            <a:avLst>
              <a:gd fmla="val 7978" name="adj"/>
            </a:avLst>
          </a:prstGeom>
          <a:noFill/>
          <a:ln cap="flat" cmpd="sng" w="9525">
            <a:solidFill>
              <a:srgbClr val="0275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19"/>
          <p:cNvSpPr txBox="1"/>
          <p:nvPr>
            <p:ph type="title"/>
          </p:nvPr>
        </p:nvSpPr>
        <p:spPr>
          <a:xfrm>
            <a:off x="456350" y="781700"/>
            <a:ext cx="8024100" cy="154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SzPts val="990"/>
              <a:buNone/>
            </a:pPr>
            <a:r>
              <a:rPr b="0" lang="en" sz="3220">
                <a:solidFill>
                  <a:schemeClr val="lt1"/>
                </a:solidFill>
                <a:latin typeface="Inter Light"/>
                <a:ea typeface="Inter Light"/>
                <a:cs typeface="Inter Light"/>
                <a:sym typeface="Inter Light"/>
              </a:rPr>
              <a:t>Checkly uses AI to speed the time to </a:t>
            </a:r>
            <a:r>
              <a:rPr lang="en" sz="3220"/>
              <a:t>detect</a:t>
            </a:r>
            <a:r>
              <a:rPr b="0" lang="en" sz="3220">
                <a:solidFill>
                  <a:schemeClr val="lt1"/>
                </a:solidFill>
                <a:latin typeface="Inter Light"/>
                <a:ea typeface="Inter Light"/>
                <a:cs typeface="Inter Light"/>
                <a:sym typeface="Inter Light"/>
              </a:rPr>
              <a:t>, </a:t>
            </a:r>
            <a:r>
              <a:rPr lang="en" sz="3220"/>
              <a:t>communicate</a:t>
            </a:r>
            <a:r>
              <a:rPr b="0" lang="en" sz="3220">
                <a:solidFill>
                  <a:schemeClr val="lt1"/>
                </a:solidFill>
                <a:latin typeface="Inter Light"/>
                <a:ea typeface="Inter Light"/>
                <a:cs typeface="Inter Light"/>
                <a:sym typeface="Inter Light"/>
              </a:rPr>
              <a:t>, &amp; </a:t>
            </a:r>
            <a:r>
              <a:rPr lang="en" sz="3220"/>
              <a:t>resolve</a:t>
            </a:r>
            <a:r>
              <a:rPr b="0" lang="en" sz="3220">
                <a:solidFill>
                  <a:schemeClr val="lt1"/>
                </a:solidFill>
                <a:latin typeface="Inter Light"/>
                <a:ea typeface="Inter Light"/>
                <a:cs typeface="Inter Light"/>
                <a:sym typeface="Inter Light"/>
              </a:rPr>
              <a:t> availability and performance issues.</a:t>
            </a:r>
            <a:endParaRPr b="0" sz="3220">
              <a:solidFill>
                <a:schemeClr val="lt1"/>
              </a:solidFill>
              <a:latin typeface="Inter Light"/>
              <a:ea typeface="Inter Light"/>
              <a:cs typeface="Inter Light"/>
              <a:sym typeface="Inter Light"/>
            </a:endParaRPr>
          </a:p>
        </p:txBody>
      </p:sp>
      <p:sp>
        <p:nvSpPr>
          <p:cNvPr id="200" name="Google Shape;200;p19"/>
          <p:cNvSpPr txBox="1"/>
          <p:nvPr>
            <p:ph idx="4294967295" type="body"/>
          </p:nvPr>
        </p:nvSpPr>
        <p:spPr>
          <a:xfrm>
            <a:off x="736100" y="2731412"/>
            <a:ext cx="2185800" cy="815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b="1" lang="en" sz="1200">
                <a:solidFill>
                  <a:schemeClr val="lt1"/>
                </a:solidFill>
                <a:latin typeface="Inter"/>
                <a:ea typeface="Inter"/>
                <a:cs typeface="Inter"/>
                <a:sym typeface="Inter"/>
              </a:rPr>
              <a:t>Achieve Maximum Uptime &amp; Reliability</a:t>
            </a:r>
            <a:endParaRPr b="1" sz="1200">
              <a:solidFill>
                <a:schemeClr val="lt1"/>
              </a:solidFill>
              <a:latin typeface="Inter"/>
              <a:ea typeface="Inter"/>
              <a:cs typeface="Inter"/>
              <a:sym typeface="Inter"/>
            </a:endParaRPr>
          </a:p>
        </p:txBody>
      </p:sp>
      <p:sp>
        <p:nvSpPr>
          <p:cNvPr id="201" name="Google Shape;201;p19"/>
          <p:cNvSpPr txBox="1"/>
          <p:nvPr>
            <p:ph idx="4294967295" type="body"/>
          </p:nvPr>
        </p:nvSpPr>
        <p:spPr>
          <a:xfrm>
            <a:off x="736100" y="3164208"/>
            <a:ext cx="2185800" cy="891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795"/>
              <a:buNone/>
            </a:pPr>
            <a:r>
              <a:rPr lang="en" sz="1000">
                <a:solidFill>
                  <a:schemeClr val="lt1"/>
                </a:solidFill>
                <a:latin typeface="Inter"/>
                <a:ea typeface="Inter"/>
                <a:cs typeface="Inter"/>
                <a:sym typeface="Inter"/>
              </a:rPr>
              <a:t>Detect incidents in seconds—not minutes—by continuously testing and monitoring real user journeys throughout the SDLC: from local to production.</a:t>
            </a:r>
            <a:endParaRPr sz="1000">
              <a:solidFill>
                <a:schemeClr val="lt1"/>
              </a:solidFill>
              <a:latin typeface="Inter"/>
              <a:ea typeface="Inter"/>
              <a:cs typeface="Inter"/>
              <a:sym typeface="Inter"/>
            </a:endParaRPr>
          </a:p>
        </p:txBody>
      </p:sp>
      <p:sp>
        <p:nvSpPr>
          <p:cNvPr id="202" name="Google Shape;202;p19"/>
          <p:cNvSpPr/>
          <p:nvPr/>
        </p:nvSpPr>
        <p:spPr>
          <a:xfrm>
            <a:off x="3448111" y="2583261"/>
            <a:ext cx="2416500" cy="1729200"/>
          </a:xfrm>
          <a:prstGeom prst="roundRect">
            <a:avLst>
              <a:gd fmla="val 7978" name="adj"/>
            </a:avLst>
          </a:prstGeom>
          <a:noFill/>
          <a:ln cap="flat" cmpd="sng" w="9525">
            <a:solidFill>
              <a:srgbClr val="0275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p19"/>
          <p:cNvSpPr txBox="1"/>
          <p:nvPr>
            <p:ph idx="4294967295" type="body"/>
          </p:nvPr>
        </p:nvSpPr>
        <p:spPr>
          <a:xfrm>
            <a:off x="3563482" y="2731425"/>
            <a:ext cx="2301000" cy="815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b="1" lang="en" sz="1200">
                <a:solidFill>
                  <a:schemeClr val="lt1"/>
                </a:solidFill>
                <a:latin typeface="Inter"/>
                <a:ea typeface="Inter"/>
                <a:cs typeface="Inter"/>
                <a:sym typeface="Inter"/>
              </a:rPr>
              <a:t>Improve Incident Response Time &amp; Communication</a:t>
            </a:r>
            <a:endParaRPr b="1" sz="1200">
              <a:solidFill>
                <a:schemeClr val="lt1"/>
              </a:solidFill>
              <a:latin typeface="Inter"/>
              <a:ea typeface="Inter"/>
              <a:cs typeface="Inter"/>
              <a:sym typeface="Inter"/>
            </a:endParaRPr>
          </a:p>
        </p:txBody>
      </p:sp>
      <p:sp>
        <p:nvSpPr>
          <p:cNvPr id="204" name="Google Shape;204;p19"/>
          <p:cNvSpPr txBox="1"/>
          <p:nvPr>
            <p:ph idx="4294967295" type="body"/>
          </p:nvPr>
        </p:nvSpPr>
        <p:spPr>
          <a:xfrm>
            <a:off x="3563475" y="3164226"/>
            <a:ext cx="2185800" cy="103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935"/>
              <a:buNone/>
            </a:pPr>
            <a:r>
              <a:rPr lang="en" sz="1000">
                <a:solidFill>
                  <a:schemeClr val="lt1"/>
                </a:solidFill>
                <a:latin typeface="Inter"/>
                <a:ea typeface="Inter"/>
                <a:cs typeface="Inter"/>
                <a:sym typeface="Inter"/>
              </a:rPr>
              <a:t>Connect performance and functional failures with real-time alerts, traces, logs, and downstream systems to accelerate resolution and keep stakeholders informed.</a:t>
            </a:r>
            <a:endParaRPr sz="1000">
              <a:solidFill>
                <a:schemeClr val="lt1"/>
              </a:solidFill>
              <a:latin typeface="Inter"/>
              <a:ea typeface="Inter"/>
              <a:cs typeface="Inter"/>
              <a:sym typeface="Inter"/>
            </a:endParaRPr>
          </a:p>
        </p:txBody>
      </p:sp>
      <p:sp>
        <p:nvSpPr>
          <p:cNvPr id="205" name="Google Shape;205;p19"/>
          <p:cNvSpPr/>
          <p:nvPr/>
        </p:nvSpPr>
        <p:spPr>
          <a:xfrm>
            <a:off x="6275497" y="2583261"/>
            <a:ext cx="2416500" cy="1729200"/>
          </a:xfrm>
          <a:prstGeom prst="roundRect">
            <a:avLst>
              <a:gd fmla="val 7978" name="adj"/>
            </a:avLst>
          </a:prstGeom>
          <a:noFill/>
          <a:ln cap="flat" cmpd="sng" w="9525">
            <a:solidFill>
              <a:srgbClr val="0275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 name="Google Shape;206;p19"/>
          <p:cNvSpPr txBox="1"/>
          <p:nvPr>
            <p:ph idx="4294967295" type="body"/>
          </p:nvPr>
        </p:nvSpPr>
        <p:spPr>
          <a:xfrm>
            <a:off x="6391018" y="2731425"/>
            <a:ext cx="2301000" cy="815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b="1" lang="en" sz="1200">
                <a:solidFill>
                  <a:schemeClr val="lt1"/>
                </a:solidFill>
                <a:latin typeface="Inter"/>
                <a:ea typeface="Inter"/>
                <a:cs typeface="Inter"/>
                <a:sym typeface="Inter"/>
              </a:rPr>
              <a:t>Shift Left &amp; Accelerate Developer Velocity</a:t>
            </a:r>
            <a:endParaRPr b="1" sz="1200">
              <a:solidFill>
                <a:schemeClr val="lt1"/>
              </a:solidFill>
              <a:latin typeface="Inter"/>
              <a:ea typeface="Inter"/>
              <a:cs typeface="Inter"/>
              <a:sym typeface="Inter"/>
            </a:endParaRPr>
          </a:p>
        </p:txBody>
      </p:sp>
      <p:sp>
        <p:nvSpPr>
          <p:cNvPr id="207" name="Google Shape;207;p19"/>
          <p:cNvSpPr txBox="1"/>
          <p:nvPr>
            <p:ph idx="4294967295" type="body"/>
          </p:nvPr>
        </p:nvSpPr>
        <p:spPr>
          <a:xfrm>
            <a:off x="6390875" y="3164226"/>
            <a:ext cx="2185800" cy="103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935"/>
              <a:buNone/>
            </a:pPr>
            <a:r>
              <a:rPr lang="en" sz="1000">
                <a:solidFill>
                  <a:schemeClr val="lt1"/>
                </a:solidFill>
                <a:latin typeface="Inter"/>
                <a:ea typeface="Inter"/>
                <a:cs typeface="Inter"/>
                <a:sym typeface="Inter"/>
              </a:rPr>
              <a:t>Enable engineering teams to deliver new products and features with speed and reliability by giving them the ability to create, manage, and configure monitoring as code. </a:t>
            </a:r>
            <a:endParaRPr sz="1000">
              <a:solidFill>
                <a:schemeClr val="lt1"/>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594"/>
            </a:gs>
            <a:gs pos="100000">
              <a:srgbClr val="020810"/>
            </a:gs>
          </a:gsLst>
          <a:lin ang="5400012" scaled="0"/>
        </a:gradFill>
      </p:bgPr>
    </p:bg>
    <p:spTree>
      <p:nvGrpSpPr>
        <p:cNvPr id="211" name="Shape 211"/>
        <p:cNvGrpSpPr/>
        <p:nvPr/>
      </p:nvGrpSpPr>
      <p:grpSpPr>
        <a:xfrm>
          <a:off x="0" y="0"/>
          <a:ext cx="0" cy="0"/>
          <a:chOff x="0" y="0"/>
          <a:chExt cx="0" cy="0"/>
        </a:xfrm>
      </p:grpSpPr>
      <p:sp>
        <p:nvSpPr>
          <p:cNvPr id="212" name="Google Shape;212;p20"/>
          <p:cNvSpPr txBox="1"/>
          <p:nvPr>
            <p:ph type="title"/>
          </p:nvPr>
        </p:nvSpPr>
        <p:spPr>
          <a:xfrm>
            <a:off x="456350" y="783450"/>
            <a:ext cx="8024100" cy="100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SzPts val="990"/>
              <a:buNone/>
            </a:pPr>
            <a:r>
              <a:rPr b="0" lang="en" sz="3220">
                <a:solidFill>
                  <a:schemeClr val="lt1"/>
                </a:solidFill>
                <a:latin typeface="Inter Light"/>
                <a:ea typeface="Inter Light"/>
                <a:cs typeface="Inter Light"/>
                <a:sym typeface="Inter Light"/>
              </a:rPr>
              <a:t>Checkly solves application reliability for</a:t>
            </a:r>
            <a:r>
              <a:rPr b="0" lang="en" sz="3220">
                <a:solidFill>
                  <a:schemeClr val="dk2"/>
                </a:solidFill>
                <a:latin typeface="Inter Light"/>
                <a:ea typeface="Inter Light"/>
                <a:cs typeface="Inter Light"/>
                <a:sym typeface="Inter Light"/>
              </a:rPr>
              <a:t> </a:t>
            </a:r>
            <a:r>
              <a:rPr lang="en" sz="3220"/>
              <a:t>modern development teams</a:t>
            </a:r>
            <a:endParaRPr sz="3220"/>
          </a:p>
        </p:txBody>
      </p:sp>
      <p:sp>
        <p:nvSpPr>
          <p:cNvPr id="213" name="Google Shape;213;p20"/>
          <p:cNvSpPr txBox="1"/>
          <p:nvPr>
            <p:ph idx="4294967295" type="body"/>
          </p:nvPr>
        </p:nvSpPr>
        <p:spPr>
          <a:xfrm>
            <a:off x="558175" y="1905750"/>
            <a:ext cx="3544800" cy="43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b="1" lang="en">
                <a:solidFill>
                  <a:schemeClr val="lt1"/>
                </a:solidFill>
                <a:latin typeface="Inter"/>
                <a:ea typeface="Inter"/>
                <a:cs typeface="Inter"/>
                <a:sym typeface="Inter"/>
              </a:rPr>
              <a:t>Monitoring as Code</a:t>
            </a:r>
            <a:endParaRPr b="1">
              <a:solidFill>
                <a:schemeClr val="lt1"/>
              </a:solidFill>
              <a:latin typeface="Inter"/>
              <a:ea typeface="Inter"/>
              <a:cs typeface="Inter"/>
              <a:sym typeface="Inter"/>
            </a:endParaRPr>
          </a:p>
        </p:txBody>
      </p:sp>
      <p:sp>
        <p:nvSpPr>
          <p:cNvPr id="214" name="Google Shape;214;p20"/>
          <p:cNvSpPr txBox="1"/>
          <p:nvPr>
            <p:ph idx="4294967295" type="body"/>
          </p:nvPr>
        </p:nvSpPr>
        <p:spPr>
          <a:xfrm>
            <a:off x="558175" y="2181550"/>
            <a:ext cx="3544800" cy="69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795"/>
              <a:buNone/>
            </a:pPr>
            <a:r>
              <a:rPr lang="en" sz="1200">
                <a:solidFill>
                  <a:schemeClr val="lt1"/>
                </a:solidFill>
                <a:latin typeface="Inter"/>
                <a:ea typeface="Inter"/>
                <a:cs typeface="Inter"/>
                <a:sym typeface="Inter"/>
              </a:rPr>
              <a:t>Your entire reliability setup, from testing, to monitoring, to alerts, and </a:t>
            </a:r>
            <a:r>
              <a:rPr lang="en" sz="1200">
                <a:solidFill>
                  <a:schemeClr val="lt1"/>
                </a:solidFill>
                <a:latin typeface="Inter"/>
                <a:ea typeface="Inter"/>
                <a:cs typeface="Inter"/>
                <a:sym typeface="Inter"/>
              </a:rPr>
              <a:t>telemetry - codified, version-controlled, and AI-ready.</a:t>
            </a:r>
            <a:endParaRPr sz="1200">
              <a:solidFill>
                <a:schemeClr val="lt1"/>
              </a:solidFill>
              <a:latin typeface="Inter"/>
              <a:ea typeface="Inter"/>
              <a:cs typeface="Inter"/>
              <a:sym typeface="Inter"/>
            </a:endParaRPr>
          </a:p>
        </p:txBody>
      </p:sp>
      <p:sp>
        <p:nvSpPr>
          <p:cNvPr id="215" name="Google Shape;215;p20"/>
          <p:cNvSpPr txBox="1"/>
          <p:nvPr>
            <p:ph idx="4294967295" type="body"/>
          </p:nvPr>
        </p:nvSpPr>
        <p:spPr>
          <a:xfrm>
            <a:off x="558175" y="3148550"/>
            <a:ext cx="3544800" cy="43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b="1" lang="en">
                <a:solidFill>
                  <a:schemeClr val="lt1"/>
                </a:solidFill>
                <a:latin typeface="Inter"/>
                <a:ea typeface="Inter"/>
                <a:cs typeface="Inter"/>
                <a:sym typeface="Inter"/>
              </a:rPr>
              <a:t>Unified Testing &amp; Monitoring</a:t>
            </a:r>
            <a:endParaRPr b="1">
              <a:solidFill>
                <a:schemeClr val="lt1"/>
              </a:solidFill>
              <a:latin typeface="Inter"/>
              <a:ea typeface="Inter"/>
              <a:cs typeface="Inter"/>
              <a:sym typeface="Inter"/>
            </a:endParaRPr>
          </a:p>
        </p:txBody>
      </p:sp>
      <p:sp>
        <p:nvSpPr>
          <p:cNvPr id="216" name="Google Shape;216;p20"/>
          <p:cNvSpPr txBox="1"/>
          <p:nvPr>
            <p:ph idx="4294967295" type="body"/>
          </p:nvPr>
        </p:nvSpPr>
        <p:spPr>
          <a:xfrm>
            <a:off x="558175" y="3424350"/>
            <a:ext cx="3544800" cy="69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795"/>
              <a:buNone/>
            </a:pPr>
            <a:r>
              <a:rPr lang="en" sz="1200">
                <a:solidFill>
                  <a:schemeClr val="lt1"/>
                </a:solidFill>
                <a:latin typeface="Inter"/>
                <a:ea typeface="Inter"/>
                <a:cs typeface="Inter"/>
                <a:sym typeface="Inter"/>
              </a:rPr>
              <a:t>Bring reliability together in a single interface &amp; unite testing, monitoring, and observability using technologies like Playwright and Open Telemetry</a:t>
            </a:r>
            <a:endParaRPr sz="1200">
              <a:solidFill>
                <a:schemeClr val="lt1"/>
              </a:solidFill>
              <a:latin typeface="Inter"/>
              <a:ea typeface="Inter"/>
              <a:cs typeface="Inter"/>
              <a:sym typeface="Inter"/>
            </a:endParaRPr>
          </a:p>
        </p:txBody>
      </p:sp>
      <p:sp>
        <p:nvSpPr>
          <p:cNvPr id="217" name="Google Shape;217;p20"/>
          <p:cNvSpPr txBox="1"/>
          <p:nvPr>
            <p:ph idx="4294967295" type="body"/>
          </p:nvPr>
        </p:nvSpPr>
        <p:spPr>
          <a:xfrm>
            <a:off x="4572010" y="1905750"/>
            <a:ext cx="3544800" cy="43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b="1" lang="en">
                <a:solidFill>
                  <a:schemeClr val="lt1"/>
                </a:solidFill>
                <a:latin typeface="Inter"/>
                <a:ea typeface="Inter"/>
                <a:cs typeface="Inter"/>
                <a:sym typeface="Inter"/>
              </a:rPr>
              <a:t>Native Playwright Support</a:t>
            </a:r>
            <a:endParaRPr b="1">
              <a:solidFill>
                <a:schemeClr val="lt1"/>
              </a:solidFill>
              <a:latin typeface="Inter"/>
              <a:ea typeface="Inter"/>
              <a:cs typeface="Inter"/>
              <a:sym typeface="Inter"/>
            </a:endParaRPr>
          </a:p>
        </p:txBody>
      </p:sp>
      <p:sp>
        <p:nvSpPr>
          <p:cNvPr id="218" name="Google Shape;218;p20"/>
          <p:cNvSpPr txBox="1"/>
          <p:nvPr>
            <p:ph idx="4294967295" type="body"/>
          </p:nvPr>
        </p:nvSpPr>
        <p:spPr>
          <a:xfrm>
            <a:off x="4572010" y="2181550"/>
            <a:ext cx="3544800" cy="69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795"/>
              <a:buNone/>
            </a:pPr>
            <a:r>
              <a:rPr lang="en" sz="1200">
                <a:solidFill>
                  <a:schemeClr val="lt1"/>
                </a:solidFill>
                <a:latin typeface="Inter"/>
                <a:ea typeface="Inter"/>
                <a:cs typeface="Inter"/>
                <a:sym typeface="Inter"/>
              </a:rPr>
              <a:t>Synthetic </a:t>
            </a:r>
            <a:r>
              <a:rPr lang="en" sz="1200">
                <a:solidFill>
                  <a:schemeClr val="lt1"/>
                </a:solidFill>
                <a:latin typeface="Inter"/>
                <a:ea typeface="Inter"/>
                <a:cs typeface="Inter"/>
                <a:sym typeface="Inter"/>
              </a:rPr>
              <a:t>monitoring</a:t>
            </a:r>
            <a:r>
              <a:rPr lang="en" sz="1200">
                <a:solidFill>
                  <a:schemeClr val="lt1"/>
                </a:solidFill>
                <a:latin typeface="Inter"/>
                <a:ea typeface="Inter"/>
                <a:cs typeface="Inter"/>
                <a:sym typeface="Inter"/>
              </a:rPr>
              <a:t> powered natively by Playwright, the world’s most popular open-source testing framework.</a:t>
            </a:r>
            <a:endParaRPr sz="1200">
              <a:solidFill>
                <a:schemeClr val="lt1"/>
              </a:solidFill>
              <a:latin typeface="Inter"/>
              <a:ea typeface="Inter"/>
              <a:cs typeface="Inter"/>
              <a:sym typeface="Inter"/>
            </a:endParaRPr>
          </a:p>
        </p:txBody>
      </p:sp>
      <p:sp>
        <p:nvSpPr>
          <p:cNvPr id="219" name="Google Shape;219;p20"/>
          <p:cNvSpPr txBox="1"/>
          <p:nvPr>
            <p:ph idx="4294967295" type="body"/>
          </p:nvPr>
        </p:nvSpPr>
        <p:spPr>
          <a:xfrm>
            <a:off x="4571998" y="3148550"/>
            <a:ext cx="4126200" cy="43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b="1" lang="en">
                <a:solidFill>
                  <a:schemeClr val="lt1"/>
                </a:solidFill>
                <a:latin typeface="Inter"/>
                <a:ea typeface="Inter"/>
                <a:cs typeface="Inter"/>
                <a:sym typeface="Inter"/>
              </a:rPr>
              <a:t>Delightful Developer </a:t>
            </a:r>
            <a:r>
              <a:rPr b="1" lang="en">
                <a:solidFill>
                  <a:schemeClr val="lt1"/>
                </a:solidFill>
                <a:latin typeface="Inter"/>
                <a:ea typeface="Inter"/>
                <a:cs typeface="Inter"/>
                <a:sym typeface="Inter"/>
              </a:rPr>
              <a:t>Experience</a:t>
            </a:r>
            <a:endParaRPr b="1">
              <a:solidFill>
                <a:schemeClr val="lt1"/>
              </a:solidFill>
              <a:latin typeface="Inter"/>
              <a:ea typeface="Inter"/>
              <a:cs typeface="Inter"/>
              <a:sym typeface="Inter"/>
            </a:endParaRPr>
          </a:p>
        </p:txBody>
      </p:sp>
      <p:sp>
        <p:nvSpPr>
          <p:cNvPr id="220" name="Google Shape;220;p20"/>
          <p:cNvSpPr txBox="1"/>
          <p:nvPr>
            <p:ph idx="4294967295" type="body"/>
          </p:nvPr>
        </p:nvSpPr>
        <p:spPr>
          <a:xfrm>
            <a:off x="4572010" y="3424350"/>
            <a:ext cx="3544800" cy="69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795"/>
              <a:buNone/>
            </a:pPr>
            <a:r>
              <a:rPr lang="en" sz="1200">
                <a:solidFill>
                  <a:schemeClr val="lt1"/>
                </a:solidFill>
                <a:latin typeface="Inter"/>
                <a:ea typeface="Inter"/>
                <a:cs typeface="Inter"/>
                <a:sym typeface="Inter"/>
              </a:rPr>
              <a:t>Code-driven platform with all the APIs, SDKs, and integrations that your engineering team needs to program their entire observability process</a:t>
            </a:r>
            <a:endParaRPr sz="1200">
              <a:solidFill>
                <a:schemeClr val="lt1"/>
              </a:solidFill>
              <a:latin typeface="Inter"/>
              <a:ea typeface="Inter"/>
              <a:cs typeface="Inter"/>
              <a:sym typeface="Inter"/>
            </a:endParaRPr>
          </a:p>
        </p:txBody>
      </p:sp>
      <p:pic>
        <p:nvPicPr>
          <p:cNvPr id="221" name="Google Shape;221;p20"/>
          <p:cNvPicPr preferRelativeResize="0"/>
          <p:nvPr/>
        </p:nvPicPr>
        <p:blipFill rotWithShape="1">
          <a:blip r:embed="rId3">
            <a:alphaModFix/>
          </a:blip>
          <a:srcRect b="0" l="14083" r="9830" t="0"/>
          <a:stretch/>
        </p:blipFill>
        <p:spPr>
          <a:xfrm>
            <a:off x="0" y="4661850"/>
            <a:ext cx="9144000" cy="12944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1734"/>
        </a:solidFill>
      </p:bgPr>
    </p:bg>
    <p:spTree>
      <p:nvGrpSpPr>
        <p:cNvPr id="226" name="Shape 226"/>
        <p:cNvGrpSpPr/>
        <p:nvPr/>
      </p:nvGrpSpPr>
      <p:grpSpPr>
        <a:xfrm>
          <a:off x="0" y="0"/>
          <a:ext cx="0" cy="0"/>
          <a:chOff x="0" y="0"/>
          <a:chExt cx="0" cy="0"/>
        </a:xfrm>
      </p:grpSpPr>
      <p:sp>
        <p:nvSpPr>
          <p:cNvPr id="227" name="Google Shape;227;p21"/>
          <p:cNvSpPr/>
          <p:nvPr/>
        </p:nvSpPr>
        <p:spPr>
          <a:xfrm>
            <a:off x="456350" y="3595650"/>
            <a:ext cx="3722700" cy="90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21"/>
          <p:cNvSpPr/>
          <p:nvPr/>
        </p:nvSpPr>
        <p:spPr>
          <a:xfrm>
            <a:off x="456350" y="3595650"/>
            <a:ext cx="174600" cy="90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endParaRPr>
          </a:p>
        </p:txBody>
      </p:sp>
      <p:sp>
        <p:nvSpPr>
          <p:cNvPr id="229" name="Google Shape;229;p21"/>
          <p:cNvSpPr/>
          <p:nvPr/>
        </p:nvSpPr>
        <p:spPr>
          <a:xfrm>
            <a:off x="456350" y="2462900"/>
            <a:ext cx="3722700" cy="90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0" name="Google Shape;230;p21"/>
          <p:cNvPicPr preferRelativeResize="0"/>
          <p:nvPr/>
        </p:nvPicPr>
        <p:blipFill>
          <a:blip r:embed="rId3">
            <a:alphaModFix/>
          </a:blip>
          <a:stretch>
            <a:fillRect/>
          </a:stretch>
        </p:blipFill>
        <p:spPr>
          <a:xfrm>
            <a:off x="8234859" y="234875"/>
            <a:ext cx="457200" cy="457200"/>
          </a:xfrm>
          <a:prstGeom prst="rect">
            <a:avLst/>
          </a:prstGeom>
          <a:noFill/>
          <a:ln>
            <a:noFill/>
          </a:ln>
        </p:spPr>
      </p:pic>
      <p:pic>
        <p:nvPicPr>
          <p:cNvPr id="231" name="Google Shape;231;p21"/>
          <p:cNvPicPr preferRelativeResize="0"/>
          <p:nvPr/>
        </p:nvPicPr>
        <p:blipFill>
          <a:blip r:embed="rId4">
            <a:alphaModFix/>
          </a:blip>
          <a:stretch>
            <a:fillRect/>
          </a:stretch>
        </p:blipFill>
        <p:spPr>
          <a:xfrm flipH="1" rot="10800000">
            <a:off x="4116725" y="470350"/>
            <a:ext cx="3888374" cy="8300"/>
          </a:xfrm>
          <a:prstGeom prst="rect">
            <a:avLst/>
          </a:prstGeom>
          <a:noFill/>
          <a:ln>
            <a:noFill/>
          </a:ln>
        </p:spPr>
      </p:pic>
      <p:sp>
        <p:nvSpPr>
          <p:cNvPr id="232" name="Google Shape;232;p21"/>
          <p:cNvSpPr txBox="1"/>
          <p:nvPr>
            <p:ph type="title"/>
          </p:nvPr>
        </p:nvSpPr>
        <p:spPr>
          <a:xfrm>
            <a:off x="456350" y="1010300"/>
            <a:ext cx="4246200" cy="1549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SzPts val="990"/>
              <a:buNone/>
            </a:pPr>
            <a:r>
              <a:rPr lang="en" sz="2720">
                <a:solidFill>
                  <a:schemeClr val="lt1"/>
                </a:solidFill>
              </a:rPr>
              <a:t>Monitoring as Code</a:t>
            </a:r>
            <a:r>
              <a:rPr b="0" lang="en" sz="2720">
                <a:solidFill>
                  <a:schemeClr val="lt1"/>
                </a:solidFill>
                <a:latin typeface="Inter Light"/>
                <a:ea typeface="Inter Light"/>
                <a:cs typeface="Inter Light"/>
                <a:sym typeface="Inter Light"/>
              </a:rPr>
              <a:t> enables the Checkly Platform to be AI Ready.</a:t>
            </a:r>
            <a:endParaRPr b="0" sz="2720">
              <a:solidFill>
                <a:schemeClr val="lt1"/>
              </a:solidFill>
              <a:latin typeface="Inter Light"/>
              <a:ea typeface="Inter Light"/>
              <a:cs typeface="Inter Light"/>
              <a:sym typeface="Inter Light"/>
            </a:endParaRPr>
          </a:p>
        </p:txBody>
      </p:sp>
      <p:pic>
        <p:nvPicPr>
          <p:cNvPr id="233" name="Google Shape;233;p21"/>
          <p:cNvPicPr preferRelativeResize="0"/>
          <p:nvPr/>
        </p:nvPicPr>
        <p:blipFill>
          <a:blip r:embed="rId5">
            <a:alphaModFix/>
          </a:blip>
          <a:stretch>
            <a:fillRect/>
          </a:stretch>
        </p:blipFill>
        <p:spPr>
          <a:xfrm>
            <a:off x="4633475" y="478650"/>
            <a:ext cx="3601372" cy="4609449"/>
          </a:xfrm>
          <a:prstGeom prst="rect">
            <a:avLst/>
          </a:prstGeom>
          <a:noFill/>
          <a:ln>
            <a:noFill/>
          </a:ln>
        </p:spPr>
      </p:pic>
      <p:sp>
        <p:nvSpPr>
          <p:cNvPr id="234" name="Google Shape;234;p21"/>
          <p:cNvSpPr txBox="1"/>
          <p:nvPr/>
        </p:nvSpPr>
        <p:spPr>
          <a:xfrm>
            <a:off x="763475" y="2498650"/>
            <a:ext cx="3232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Inter"/>
                <a:ea typeface="Inter"/>
                <a:cs typeface="Inter"/>
                <a:sym typeface="Inter"/>
              </a:rPr>
              <a:t>Use any LLM to create, update, and configure your Monitoring and Checkly options.</a:t>
            </a:r>
            <a:endParaRPr>
              <a:solidFill>
                <a:schemeClr val="lt1"/>
              </a:solidFill>
              <a:latin typeface="Inter"/>
              <a:ea typeface="Inter"/>
              <a:cs typeface="Inter"/>
              <a:sym typeface="Inter"/>
            </a:endParaRPr>
          </a:p>
        </p:txBody>
      </p:sp>
      <p:sp>
        <p:nvSpPr>
          <p:cNvPr id="235" name="Google Shape;235;p21"/>
          <p:cNvSpPr txBox="1"/>
          <p:nvPr/>
        </p:nvSpPr>
        <p:spPr>
          <a:xfrm>
            <a:off x="842300" y="3631350"/>
            <a:ext cx="3232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Inter"/>
                <a:ea typeface="Inter"/>
                <a:cs typeface="Inter"/>
                <a:sym typeface="Inter"/>
              </a:rPr>
              <a:t>Bring your own model to </a:t>
            </a:r>
            <a:r>
              <a:rPr b="1" lang="en">
                <a:solidFill>
                  <a:schemeClr val="lt1"/>
                </a:solidFill>
                <a:latin typeface="Inter"/>
                <a:ea typeface="Inter"/>
                <a:cs typeface="Inter"/>
                <a:sym typeface="Inter"/>
              </a:rPr>
              <a:t>Rocky</a:t>
            </a:r>
            <a:r>
              <a:rPr lang="en">
                <a:solidFill>
                  <a:schemeClr val="lt1"/>
                </a:solidFill>
                <a:latin typeface="Inter"/>
                <a:ea typeface="Inter"/>
                <a:cs typeface="Inter"/>
                <a:sym typeface="Inter"/>
              </a:rPr>
              <a:t>, our AI-assistant that helps analyze and remediate failures at scale</a:t>
            </a:r>
            <a:endParaRPr>
              <a:solidFill>
                <a:schemeClr val="lt1"/>
              </a:solidFill>
              <a:latin typeface="Inter"/>
              <a:ea typeface="Inter"/>
              <a:cs typeface="Inter"/>
              <a:sym typeface="Inter"/>
            </a:endParaRPr>
          </a:p>
        </p:txBody>
      </p:sp>
      <p:sp>
        <p:nvSpPr>
          <p:cNvPr id="236" name="Google Shape;236;p21"/>
          <p:cNvSpPr/>
          <p:nvPr/>
        </p:nvSpPr>
        <p:spPr>
          <a:xfrm>
            <a:off x="456350" y="2462900"/>
            <a:ext cx="174600" cy="90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4594"/>
            </a:gs>
            <a:gs pos="100000">
              <a:srgbClr val="020810"/>
            </a:gs>
          </a:gsLst>
          <a:lin ang="5400012" scaled="0"/>
        </a:gradFill>
      </p:bgPr>
    </p:bg>
    <p:spTree>
      <p:nvGrpSpPr>
        <p:cNvPr id="241" name="Shape 241"/>
        <p:cNvGrpSpPr/>
        <p:nvPr/>
      </p:nvGrpSpPr>
      <p:grpSpPr>
        <a:xfrm>
          <a:off x="0" y="0"/>
          <a:ext cx="0" cy="0"/>
          <a:chOff x="0" y="0"/>
          <a:chExt cx="0" cy="0"/>
        </a:xfrm>
      </p:grpSpPr>
      <p:pic>
        <p:nvPicPr>
          <p:cNvPr id="242" name="Google Shape;242;p22"/>
          <p:cNvPicPr preferRelativeResize="0"/>
          <p:nvPr/>
        </p:nvPicPr>
        <p:blipFill>
          <a:blip r:embed="rId3">
            <a:alphaModFix/>
          </a:blip>
          <a:stretch>
            <a:fillRect/>
          </a:stretch>
        </p:blipFill>
        <p:spPr>
          <a:xfrm>
            <a:off x="8234859" y="234875"/>
            <a:ext cx="457200" cy="457200"/>
          </a:xfrm>
          <a:prstGeom prst="rect">
            <a:avLst/>
          </a:prstGeom>
          <a:noFill/>
          <a:ln>
            <a:noFill/>
          </a:ln>
        </p:spPr>
      </p:pic>
      <p:pic>
        <p:nvPicPr>
          <p:cNvPr id="243" name="Google Shape;243;p22"/>
          <p:cNvPicPr preferRelativeResize="0"/>
          <p:nvPr/>
        </p:nvPicPr>
        <p:blipFill>
          <a:blip r:embed="rId4">
            <a:alphaModFix/>
          </a:blip>
          <a:stretch>
            <a:fillRect/>
          </a:stretch>
        </p:blipFill>
        <p:spPr>
          <a:xfrm flipH="1" rot="10800000">
            <a:off x="4116725" y="470350"/>
            <a:ext cx="3888374" cy="8300"/>
          </a:xfrm>
          <a:prstGeom prst="rect">
            <a:avLst/>
          </a:prstGeom>
          <a:noFill/>
          <a:ln>
            <a:noFill/>
          </a:ln>
        </p:spPr>
      </p:pic>
      <p:pic>
        <p:nvPicPr>
          <p:cNvPr id="244" name="Google Shape;244;p22"/>
          <p:cNvPicPr preferRelativeResize="0"/>
          <p:nvPr/>
        </p:nvPicPr>
        <p:blipFill rotWithShape="1">
          <a:blip r:embed="rId5">
            <a:alphaModFix/>
          </a:blip>
          <a:srcRect b="0" l="14083" r="9830" t="0"/>
          <a:stretch/>
        </p:blipFill>
        <p:spPr>
          <a:xfrm>
            <a:off x="0" y="4661850"/>
            <a:ext cx="9144000" cy="1294440"/>
          </a:xfrm>
          <a:prstGeom prst="rect">
            <a:avLst/>
          </a:prstGeom>
          <a:noFill/>
          <a:ln>
            <a:noFill/>
          </a:ln>
        </p:spPr>
      </p:pic>
      <p:sp>
        <p:nvSpPr>
          <p:cNvPr id="245" name="Google Shape;245;p22"/>
          <p:cNvSpPr/>
          <p:nvPr/>
        </p:nvSpPr>
        <p:spPr>
          <a:xfrm>
            <a:off x="2414250" y="269700"/>
            <a:ext cx="4315500" cy="4604100"/>
          </a:xfrm>
          <a:prstGeom prst="roundRect">
            <a:avLst>
              <a:gd fmla="val 5986" name="adj"/>
            </a:avLst>
          </a:prstGeom>
          <a:solidFill>
            <a:srgbClr val="171C2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6" name="Google Shape;246;p22"/>
          <p:cNvPicPr preferRelativeResize="0"/>
          <p:nvPr/>
        </p:nvPicPr>
        <p:blipFill>
          <a:blip r:embed="rId6">
            <a:alphaModFix/>
          </a:blip>
          <a:stretch>
            <a:fillRect/>
          </a:stretch>
        </p:blipFill>
        <p:spPr>
          <a:xfrm>
            <a:off x="2649075" y="498489"/>
            <a:ext cx="3880024" cy="4070561"/>
          </a:xfrm>
          <a:prstGeom prst="rect">
            <a:avLst/>
          </a:prstGeom>
          <a:noFill/>
          <a:ln>
            <a:noFill/>
          </a:ln>
        </p:spPr>
      </p:pic>
      <p:sp>
        <p:nvSpPr>
          <p:cNvPr id="247" name="Google Shape;247;p22"/>
          <p:cNvSpPr/>
          <p:nvPr/>
        </p:nvSpPr>
        <p:spPr>
          <a:xfrm>
            <a:off x="273475" y="2742675"/>
            <a:ext cx="1937400" cy="14664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22"/>
          <p:cNvSpPr/>
          <p:nvPr/>
        </p:nvSpPr>
        <p:spPr>
          <a:xfrm>
            <a:off x="273475" y="2742675"/>
            <a:ext cx="1937400" cy="39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22"/>
          <p:cNvSpPr txBox="1"/>
          <p:nvPr>
            <p:ph type="title"/>
          </p:nvPr>
        </p:nvSpPr>
        <p:spPr>
          <a:xfrm>
            <a:off x="334275" y="2792625"/>
            <a:ext cx="1800600" cy="295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1200">
                <a:solidFill>
                  <a:schemeClr val="dk1"/>
                </a:solidFill>
              </a:rPr>
              <a:t>Root Cause Analysis</a:t>
            </a:r>
            <a:endParaRPr sz="1200">
              <a:solidFill>
                <a:schemeClr val="dk1"/>
              </a:solidFill>
            </a:endParaRPr>
          </a:p>
        </p:txBody>
      </p:sp>
      <p:sp>
        <p:nvSpPr>
          <p:cNvPr id="250" name="Google Shape;250;p22"/>
          <p:cNvSpPr txBox="1"/>
          <p:nvPr/>
        </p:nvSpPr>
        <p:spPr>
          <a:xfrm>
            <a:off x="341875" y="3213725"/>
            <a:ext cx="1800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Inter"/>
                <a:ea typeface="Inter"/>
                <a:cs typeface="Inter"/>
                <a:sym typeface="Inter"/>
              </a:rPr>
              <a:t>Track down and pinpoint the exact reason and location that caused the monitor to fail</a:t>
            </a:r>
            <a:endParaRPr sz="900">
              <a:solidFill>
                <a:schemeClr val="lt1"/>
              </a:solidFill>
              <a:latin typeface="Inter"/>
              <a:ea typeface="Inter"/>
              <a:cs typeface="Inter"/>
              <a:sym typeface="Inter"/>
            </a:endParaRPr>
          </a:p>
        </p:txBody>
      </p:sp>
      <p:sp>
        <p:nvSpPr>
          <p:cNvPr id="251" name="Google Shape;251;p22"/>
          <p:cNvSpPr/>
          <p:nvPr/>
        </p:nvSpPr>
        <p:spPr>
          <a:xfrm>
            <a:off x="273475" y="593050"/>
            <a:ext cx="1937400" cy="14664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 name="Google Shape;252;p22"/>
          <p:cNvSpPr/>
          <p:nvPr/>
        </p:nvSpPr>
        <p:spPr>
          <a:xfrm>
            <a:off x="273475" y="593050"/>
            <a:ext cx="1937400" cy="39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 name="Google Shape;253;p22"/>
          <p:cNvSpPr txBox="1"/>
          <p:nvPr>
            <p:ph type="title"/>
          </p:nvPr>
        </p:nvSpPr>
        <p:spPr>
          <a:xfrm>
            <a:off x="334275" y="643000"/>
            <a:ext cx="1622400" cy="295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1200">
                <a:solidFill>
                  <a:schemeClr val="dk1"/>
                </a:solidFill>
              </a:rPr>
              <a:t>User Impact</a:t>
            </a:r>
            <a:endParaRPr sz="1200">
              <a:solidFill>
                <a:schemeClr val="dk1"/>
              </a:solidFill>
            </a:endParaRPr>
          </a:p>
        </p:txBody>
      </p:sp>
      <p:sp>
        <p:nvSpPr>
          <p:cNvPr id="254" name="Google Shape;254;p22"/>
          <p:cNvSpPr txBox="1"/>
          <p:nvPr/>
        </p:nvSpPr>
        <p:spPr>
          <a:xfrm>
            <a:off x="341875" y="1064100"/>
            <a:ext cx="18006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Inter"/>
                <a:ea typeface="Inter"/>
                <a:cs typeface="Inter"/>
                <a:sym typeface="Inter"/>
              </a:rPr>
              <a:t>Quickly understand the impacts of errors and whether it affects customers, revenue, or just looks incorrect.</a:t>
            </a:r>
            <a:endParaRPr sz="900">
              <a:solidFill>
                <a:schemeClr val="lt1"/>
              </a:solidFill>
              <a:latin typeface="Inter"/>
              <a:ea typeface="Inter"/>
              <a:cs typeface="Inter"/>
              <a:sym typeface="Inter"/>
            </a:endParaRPr>
          </a:p>
        </p:txBody>
      </p:sp>
      <p:sp>
        <p:nvSpPr>
          <p:cNvPr id="255" name="Google Shape;255;p22"/>
          <p:cNvSpPr/>
          <p:nvPr/>
        </p:nvSpPr>
        <p:spPr>
          <a:xfrm>
            <a:off x="6933125" y="1800575"/>
            <a:ext cx="1937400" cy="14664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 name="Google Shape;256;p22"/>
          <p:cNvSpPr/>
          <p:nvPr/>
        </p:nvSpPr>
        <p:spPr>
          <a:xfrm>
            <a:off x="6933125" y="1800575"/>
            <a:ext cx="1937400" cy="39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 name="Google Shape;257;p22"/>
          <p:cNvSpPr txBox="1"/>
          <p:nvPr>
            <p:ph type="title"/>
          </p:nvPr>
        </p:nvSpPr>
        <p:spPr>
          <a:xfrm>
            <a:off x="6993925" y="1850525"/>
            <a:ext cx="1800600" cy="295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1200">
                <a:solidFill>
                  <a:schemeClr val="dk1"/>
                </a:solidFill>
              </a:rPr>
              <a:t>Error Categorization</a:t>
            </a:r>
            <a:endParaRPr sz="1200">
              <a:solidFill>
                <a:schemeClr val="dk1"/>
              </a:solidFill>
            </a:endParaRPr>
          </a:p>
        </p:txBody>
      </p:sp>
      <p:sp>
        <p:nvSpPr>
          <p:cNvPr id="258" name="Google Shape;258;p22"/>
          <p:cNvSpPr txBox="1"/>
          <p:nvPr/>
        </p:nvSpPr>
        <p:spPr>
          <a:xfrm>
            <a:off x="7001525" y="2271625"/>
            <a:ext cx="1800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Inter"/>
                <a:ea typeface="Inter"/>
                <a:cs typeface="Inter"/>
                <a:sym typeface="Inter"/>
              </a:rPr>
              <a:t>Understand what caused your monitor to fail at a glance: script issues, network issues and more.</a:t>
            </a:r>
            <a:endParaRPr sz="900">
              <a:solidFill>
                <a:schemeClr val="lt1"/>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0F0F0"/>
      </a:lt1>
      <a:dk2>
        <a:srgbClr val="595959"/>
      </a:dk2>
      <a:lt2>
        <a:srgbClr val="EEEEEE"/>
      </a:lt2>
      <a:accent1>
        <a:srgbClr val="0075FF"/>
      </a:accent1>
      <a:accent2>
        <a:srgbClr val="041734"/>
      </a:accent2>
      <a:accent3>
        <a:srgbClr val="002652"/>
      </a:accent3>
      <a:accent4>
        <a:srgbClr val="FEC740"/>
      </a:accent4>
      <a:accent5>
        <a:srgbClr val="FF4848"/>
      </a:accent5>
      <a:accent6>
        <a:srgbClr val="20DF6F"/>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